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.jpg" ContentType="image/jpg"/>
  <Override PartName="/ppt/media/image3.jpg" ContentType="image/jpg"/>
  <Override PartName="/ppt/media/image4.jpg" ContentType="image/jpg"/>
  <Override PartName="/ppt/media/image5.jpg" ContentType="image/jpg"/>
  <Override PartName="/ppt/media/image6.jpg" ContentType="image/jpg"/>
  <Override PartName="/ppt/media/image9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827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75" r:id="rId21"/>
    <p:sldId id="280" r:id="rId22"/>
    <p:sldId id="281" r:id="rId23"/>
    <p:sldId id="267" r:id="rId24"/>
    <p:sldId id="268" r:id="rId25"/>
    <p:sldId id="269" r:id="rId26"/>
  </p:sldIdLst>
  <p:sldSz cx="9906000" cy="6858000" type="A4"/>
  <p:notesSz cx="9906000" cy="6858000"/>
  <p:embeddedFontLst>
    <p:embeddedFont>
      <p:font typeface="Arial" panose="020B060402020202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ill Sans MT" panose="020B0502020104020203" pitchFamily="34" charset="0"/>
      <p:regular r:id="rId33"/>
    </p:embeddedFont>
    <p:embeddedFont>
      <p:font typeface="Times New Roman" panose="02020603050405020304" pitchFamily="18" charset="0"/>
      <p:regular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Wingdings" panose="05000000000000000000" pitchFamily="2" charset="2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542" y="2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BB26F-CE30-437F-9614-AAE374DB67FE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2653-06B0-4C52-97A9-F88B617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5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bba8f3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bba8f3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bbba8f3c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bbba8f3c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bbba8f3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bbba8f3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bbba8f3c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bbba8f3c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bbba8f3c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bbba8f3c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bbba8f3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bbba8f3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bbba8f3c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bbba8f3c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bbba8f3c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bbba8f3c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bba8f3c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bba8f3c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bbba8f3c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bbba8f3c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6013" y="802300"/>
            <a:ext cx="608672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013" y="3531206"/>
            <a:ext cx="608672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012" y="329309"/>
            <a:ext cx="334348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4262" y="798973"/>
            <a:ext cx="868839" cy="503578"/>
          </a:xfrm>
        </p:spPr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96013" y="3528542"/>
            <a:ext cx="60867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742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1780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4531" y="798975"/>
            <a:ext cx="119494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3782" y="798975"/>
            <a:ext cx="5742853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7494530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3042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95285" lvl="0" indent="-37146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90570" lvl="1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06548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6013" y="802300"/>
            <a:ext cx="608672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013" y="3531206"/>
            <a:ext cx="608672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012" y="329309"/>
            <a:ext cx="3343483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4262" y="798973"/>
            <a:ext cx="868839" cy="503578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96013" y="3528542"/>
            <a:ext cx="60867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92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57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1756130"/>
            <a:ext cx="6085086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3" y="3806197"/>
            <a:ext cx="608508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63782" y="3804985"/>
            <a:ext cx="60850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92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891"/>
            <a:ext cx="711895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781" y="2013936"/>
            <a:ext cx="3386360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6614" y="2013937"/>
            <a:ext cx="3386123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11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165"/>
            <a:ext cx="7118956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9551"/>
            <a:ext cx="3386247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3782" y="2824271"/>
            <a:ext cx="3386247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6614" y="2023005"/>
            <a:ext cx="338612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6614" y="2821491"/>
            <a:ext cx="3386123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34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0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2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44913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62" y="798973"/>
            <a:ext cx="2628113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544" y="798974"/>
            <a:ext cx="4147193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8963" y="3205493"/>
            <a:ext cx="2629650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1894" y="3205491"/>
            <a:ext cx="262521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0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412876" y="482172"/>
            <a:ext cx="3804003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94" y="1129513"/>
            <a:ext cx="3515346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10139" y="1122544"/>
            <a:ext cx="242124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3783" y="3145992"/>
            <a:ext cx="3510310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56386" y="5469858"/>
            <a:ext cx="3523455" cy="320123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57325" y="318642"/>
            <a:ext cx="3522516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61388" y="3143605"/>
            <a:ext cx="351218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35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41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4531" y="798975"/>
            <a:ext cx="119494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3782" y="798975"/>
            <a:ext cx="5742853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7494530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7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5B9AD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300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92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95285" lvl="0" indent="-37146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90570" lvl="1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2254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1756130"/>
            <a:ext cx="6085086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3" y="3806197"/>
            <a:ext cx="608508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63782" y="3804985"/>
            <a:ext cx="60850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0185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891"/>
            <a:ext cx="711895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781" y="2013936"/>
            <a:ext cx="3386360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6614" y="2013937"/>
            <a:ext cx="3386123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535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165"/>
            <a:ext cx="7118956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9551"/>
            <a:ext cx="3386247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3782" y="2824271"/>
            <a:ext cx="3386247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6614" y="2023005"/>
            <a:ext cx="338612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6614" y="2821491"/>
            <a:ext cx="3386123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015084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270248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233488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62" y="798973"/>
            <a:ext cx="2628113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544" y="798974"/>
            <a:ext cx="4147193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8963" y="3205493"/>
            <a:ext cx="2629650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1894" y="3205491"/>
            <a:ext cx="262521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2543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412876" y="482172"/>
            <a:ext cx="3804003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94" y="1129513"/>
            <a:ext cx="3515346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10139" y="1122544"/>
            <a:ext cx="242124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3783" y="3145992"/>
            <a:ext cx="3510310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56386" y="5469858"/>
            <a:ext cx="352345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57325" y="318642"/>
            <a:ext cx="3522516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61388" y="3143605"/>
            <a:ext cx="351218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6923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906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4"/>
            <a:ext cx="9906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782" y="804521"/>
            <a:ext cx="711895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5734"/>
            <a:ext cx="711895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7087" y="330370"/>
            <a:ext cx="256565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3782" y="329309"/>
            <a:ext cx="4370171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369" y="798973"/>
            <a:ext cx="86205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917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906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4"/>
            <a:ext cx="9906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782" y="804521"/>
            <a:ext cx="711895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5734"/>
            <a:ext cx="711895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7087" y="330370"/>
            <a:ext cx="256565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3782" y="329309"/>
            <a:ext cx="4370171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369" y="798973"/>
            <a:ext cx="86205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6554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12" Type="http://schemas.openxmlformats.org/officeDocument/2006/relationships/image" Target="../media/image75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Relationship Id="rId1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mailto:info@stroylabmsk.ru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275338"/>
            <a:ext cx="3810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00"/>
              </a:spcBef>
            </a:pPr>
            <a:r>
              <a:rPr lang="ru-RU" sz="3200" spc="-5" dirty="0">
                <a:solidFill>
                  <a:srgbClr val="0070C0"/>
                </a:solidFill>
              </a:rPr>
              <a:t>  </a:t>
            </a:r>
            <a:r>
              <a:rPr sz="3200" spc="-5" dirty="0" err="1">
                <a:solidFill>
                  <a:srgbClr val="0070C0"/>
                </a:solidFill>
              </a:rPr>
              <a:t>Портфолио</a:t>
            </a:r>
            <a:endParaRPr sz="3200" spc="-5" dirty="0">
              <a:solidFill>
                <a:srgbClr val="0070C0"/>
              </a:solidFill>
            </a:endParaRPr>
          </a:p>
          <a:p>
            <a:pPr marL="53340">
              <a:lnSpc>
                <a:spcPct val="100000"/>
              </a:lnSpc>
            </a:pPr>
            <a:r>
              <a:rPr sz="3200" spc="-5" dirty="0">
                <a:solidFill>
                  <a:srgbClr val="0070C0"/>
                </a:solidFill>
              </a:rPr>
              <a:t>"ГорСтКонтроль"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2" y="1548383"/>
            <a:ext cx="3584448" cy="45354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9339" y="1548383"/>
            <a:ext cx="3578352" cy="45354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2812" y="1046988"/>
            <a:ext cx="6248400" cy="1781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812" y="2828543"/>
            <a:ext cx="6248400" cy="16672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4495800"/>
            <a:ext cx="6248399" cy="205106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327EBFC-1DB4-4BF6-8AFE-7537E7085E3C}"/>
              </a:ext>
            </a:extLst>
          </p:cNvPr>
          <p:cNvCxnSpPr>
            <a:cxnSpLocks/>
          </p:cNvCxnSpPr>
          <p:nvPr/>
        </p:nvCxnSpPr>
        <p:spPr>
          <a:xfrm flipH="1">
            <a:off x="1828800" y="1046988"/>
            <a:ext cx="11798" cy="549987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8526" y="792478"/>
            <a:ext cx="6243827" cy="19872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8527" y="2779776"/>
            <a:ext cx="6243828" cy="1716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8528" y="4495800"/>
            <a:ext cx="6243827" cy="1987298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71C9D48-BF3A-4994-A899-250169AF16D9}"/>
              </a:ext>
            </a:extLst>
          </p:cNvPr>
          <p:cNvCxnSpPr>
            <a:cxnSpLocks/>
          </p:cNvCxnSpPr>
          <p:nvPr/>
        </p:nvCxnSpPr>
        <p:spPr>
          <a:xfrm>
            <a:off x="1932627" y="792478"/>
            <a:ext cx="0" cy="5690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78949" y="1125348"/>
            <a:ext cx="9193600" cy="5580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Autofit/>
          </a:bodyPr>
          <a:lstStyle/>
          <a:p>
            <a:pPr>
              <a:buSzPts val="990"/>
            </a:pPr>
            <a:r>
              <a:rPr lang="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Объект: Хостел на 150 мест ( реконструкция промышленного одноэтажного здания в двухэтажный Хостел)</a:t>
            </a:r>
            <a:endParaRPr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39" y="1776540"/>
            <a:ext cx="2717296" cy="241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2463" y="1776540"/>
            <a:ext cx="2717296" cy="239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39" y="4331662"/>
            <a:ext cx="2717296" cy="216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2463" y="4331635"/>
            <a:ext cx="2717296" cy="216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6487" y="1776540"/>
            <a:ext cx="2437285" cy="239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6487" y="4331635"/>
            <a:ext cx="2437285" cy="2166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2B7439DC-9DD5-44E2-B68A-3A878191461D}"/>
              </a:ext>
            </a:extLst>
          </p:cNvPr>
          <p:cNvSpPr txBox="1">
            <a:spLocks/>
          </p:cNvSpPr>
          <p:nvPr/>
        </p:nvSpPr>
        <p:spPr>
          <a:xfrm>
            <a:off x="137266" y="256333"/>
            <a:ext cx="9676966" cy="135524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solidFill>
                  <a:srgbClr val="0070C0"/>
                </a:solidFill>
                <a:latin typeface="Trebuchet MS"/>
                <a:cs typeface="Trebuchet MS"/>
              </a:rPr>
              <a:t>Строительство/ Строительно-монтажные работы</a:t>
            </a:r>
          </a:p>
          <a:p>
            <a:pPr marL="12700">
              <a:spcBef>
                <a:spcPts val="100"/>
              </a:spcBef>
            </a:pPr>
            <a:endParaRPr lang="ru-RU" kern="0"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51" y="439003"/>
            <a:ext cx="2795749" cy="275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435" y="439004"/>
            <a:ext cx="2916766" cy="275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651" y="3660230"/>
            <a:ext cx="2856092" cy="270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2122" y="3612702"/>
            <a:ext cx="2911079" cy="275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0824" y="439005"/>
            <a:ext cx="2780224" cy="276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7176" y="3602168"/>
            <a:ext cx="2780224" cy="276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13" y="1510498"/>
            <a:ext cx="2898862" cy="314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24" y="1510498"/>
            <a:ext cx="3391470" cy="314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0886" y="1510498"/>
            <a:ext cx="3002377" cy="3145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91" y="4185314"/>
            <a:ext cx="2739426" cy="224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357" y="4191000"/>
            <a:ext cx="2889252" cy="224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762" y="4185314"/>
            <a:ext cx="2739425" cy="224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808" y="1048455"/>
            <a:ext cx="2739426" cy="238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8374" y="1048454"/>
            <a:ext cx="2889251" cy="238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42761" y="1048455"/>
            <a:ext cx="2739426" cy="238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291DE-1A8C-453F-BEB6-086FF91EAA1D}"/>
              </a:ext>
            </a:extLst>
          </p:cNvPr>
          <p:cNvSpPr txBox="1"/>
          <p:nvPr/>
        </p:nvSpPr>
        <p:spPr>
          <a:xfrm>
            <a:off x="8021" y="105453"/>
            <a:ext cx="908453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4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Объект: </a:t>
            </a:r>
            <a:r>
              <a:rPr lang="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Капитальный ремонт 3-х комнатной квартиры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Покровское-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Стрешнево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г. Москва</a:t>
            </a:r>
          </a:p>
          <a:p>
            <a:endParaRPr lang="ru-RU" sz="195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30" y="988324"/>
            <a:ext cx="4372970" cy="444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925" y="988324"/>
            <a:ext cx="4527645" cy="4447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165100" y="152400"/>
            <a:ext cx="9568325" cy="750777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pPr algn="l" rtl="0"/>
            <a:r>
              <a:rPr lang="ru" sz="1400" dirty="0">
                <a:solidFill>
                  <a:srgbClr val="002060"/>
                </a:solidFill>
              </a:rPr>
              <a:t>Объект: Капитальный ремонт 3-х комнатной квартиры Яснево г.Москва</a:t>
            </a:r>
            <a:endParaRPr sz="1400" dirty="0">
              <a:solidFill>
                <a:srgbClr val="002060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00" y="1964091"/>
            <a:ext cx="3035300" cy="237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4207" y="1964091"/>
            <a:ext cx="3035300" cy="236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3313" y="1979377"/>
            <a:ext cx="2709197" cy="2363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9551" y="187609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pPr algn="l" rtl="0"/>
            <a:r>
              <a:rPr lang="ru" sz="1400" dirty="0">
                <a:solidFill>
                  <a:srgbClr val="002060"/>
                </a:solidFill>
              </a:rPr>
              <a:t>Объект: Ремонт квартиры г.Лобня</a:t>
            </a:r>
            <a:endParaRPr sz="1400" dirty="0">
              <a:solidFill>
                <a:srgbClr val="002060"/>
              </a:solidFill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54" y="1164398"/>
            <a:ext cx="4181476" cy="452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400" y="1164398"/>
            <a:ext cx="4471944" cy="452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35902" y="76200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Autofit/>
          </a:bodyPr>
          <a:lstStyle/>
          <a:p>
            <a:r>
              <a:rPr lang="ru" sz="1600" dirty="0">
                <a:latin typeface="Trebuchet MS" panose="020B0603020202020204" pitchFamily="34" charset="0"/>
              </a:rPr>
              <a:t> </a:t>
            </a:r>
            <a:r>
              <a:rPr lang="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Объект: Сотовая вышка на 32метра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( изготовление, цинкование, монтаж)</a:t>
            </a:r>
            <a:endParaRPr lang="ru-RU" sz="11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40" y="1436994"/>
            <a:ext cx="4303326" cy="433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3226" y="1436993"/>
            <a:ext cx="4303326" cy="433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605" y="0"/>
            <a:ext cx="9114790" cy="6059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0070C0"/>
                </a:solidFill>
                <a:latin typeface="Trebuchet MS"/>
                <a:cs typeface="Trebuchet MS"/>
              </a:rPr>
              <a:t>О</a:t>
            </a:r>
            <a:r>
              <a:rPr sz="2400" spc="-5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Trebuchet MS"/>
                <a:cs typeface="Trebuchet MS"/>
              </a:rPr>
              <a:t>нас</a:t>
            </a:r>
            <a:endParaRPr sz="2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5080" indent="1270" algn="just">
              <a:lnSpc>
                <a:spcPct val="99600"/>
              </a:lnSpc>
              <a:spcBef>
                <a:spcPts val="15"/>
              </a:spcBef>
            </a:pPr>
            <a:r>
              <a:rPr sz="1200" spc="-5" dirty="0">
                <a:latin typeface="Trebuchet MS"/>
                <a:cs typeface="Trebuchet MS"/>
              </a:rPr>
              <a:t>ООО «ГорСтКонтроль» </a:t>
            </a:r>
            <a:r>
              <a:rPr sz="1200" dirty="0">
                <a:latin typeface="Trebuchet MS"/>
                <a:cs typeface="Trebuchet MS"/>
              </a:rPr>
              <a:t>-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независимая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строительная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лаборатория,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также выполняющая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функции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технического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надзора </a:t>
            </a:r>
            <a:r>
              <a:rPr sz="1200" spc="-20" dirty="0">
                <a:latin typeface="Trebuchet MS"/>
                <a:cs typeface="Trebuchet MS"/>
              </a:rPr>
              <a:t>всех 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этапов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была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организована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техническими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специалистами,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имеющими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dirty="0" err="1">
                <a:latin typeface="Trebuchet MS"/>
                <a:cs typeface="Trebuchet MS"/>
              </a:rPr>
              <a:t>опыт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работы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lang="ru-RU" sz="1200" spc="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крупнейшими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lang="ru-RU" sz="1200" spc="15" dirty="0">
                <a:latin typeface="Trebuchet MS"/>
                <a:cs typeface="Trebuchet MS"/>
              </a:rPr>
              <a:t>застройщиками</a:t>
            </a:r>
            <a:r>
              <a:rPr lang="ru-RU" sz="1200" spc="-5" dirty="0">
                <a:latin typeface="Trebuchet MS"/>
                <a:cs typeface="Trebuchet MS"/>
              </a:rPr>
              <a:t> г. Москвы. Так же ООО «</a:t>
            </a:r>
            <a:r>
              <a:rPr lang="ru-RU" sz="1200" spc="-5" dirty="0" err="1">
                <a:latin typeface="Trebuchet MS"/>
                <a:cs typeface="Trebuchet MS"/>
              </a:rPr>
              <a:t>ГорСтКонтроль</a:t>
            </a:r>
            <a:r>
              <a:rPr lang="ru-RU" sz="1200" spc="-5" dirty="0">
                <a:latin typeface="Trebuchet MS"/>
                <a:cs typeface="Trebuchet MS"/>
              </a:rPr>
              <a:t>» занимается строительством, реконструкцией, капительными ремонтами (сопровождение, проектирование, строительно-монтажные работы).</a:t>
            </a:r>
            <a:endParaRPr sz="1300" dirty="0">
              <a:latin typeface="Trebuchet MS"/>
              <a:cs typeface="Trebuchet MS"/>
            </a:endParaRPr>
          </a:p>
          <a:p>
            <a:pPr marL="13970" marR="208279">
              <a:lnSpc>
                <a:spcPts val="1390"/>
              </a:lnSpc>
            </a:pPr>
            <a:endParaRPr lang="ru-RU" sz="1200" spc="-5" dirty="0">
              <a:latin typeface="Trebuchet MS"/>
              <a:cs typeface="Trebuchet MS"/>
            </a:endParaRPr>
          </a:p>
          <a:p>
            <a:pPr marL="13970" marR="208279">
              <a:lnSpc>
                <a:spcPts val="1390"/>
              </a:lnSpc>
            </a:pPr>
            <a:r>
              <a:rPr lang="ru-RU" sz="1200" spc="-5" dirty="0">
                <a:latin typeface="Trebuchet MS"/>
                <a:cs typeface="Trebuchet MS"/>
              </a:rPr>
              <a:t>Персонал</a:t>
            </a:r>
            <a:r>
              <a:rPr sz="1200" spc="9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организации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знает</a:t>
            </a:r>
            <a:r>
              <a:rPr sz="1200" spc="10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требования</a:t>
            </a:r>
            <a:r>
              <a:rPr sz="1200" spc="9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контролирующих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организаций</a:t>
            </a:r>
            <a:r>
              <a:rPr sz="1200" spc="10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9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нормативных</a:t>
            </a:r>
            <a:r>
              <a:rPr sz="1200" spc="1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документов,</a:t>
            </a:r>
            <a:r>
              <a:rPr sz="1200" spc="1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технологические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процессы.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 dirty="0">
              <a:latin typeface="Trebuchet MS"/>
              <a:cs typeface="Trebuchet MS"/>
            </a:endParaRPr>
          </a:p>
          <a:p>
            <a:pPr marL="13970" marR="141605">
              <a:lnSpc>
                <a:spcPct val="97200"/>
              </a:lnSpc>
            </a:pPr>
            <a:r>
              <a:rPr sz="1200" spc="-5" dirty="0">
                <a:latin typeface="Trebuchet MS"/>
                <a:cs typeface="Trebuchet MS"/>
              </a:rPr>
              <a:t>Основное</a:t>
            </a:r>
            <a:r>
              <a:rPr sz="1200" spc="-9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направление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деятельности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ООО</a:t>
            </a:r>
            <a:r>
              <a:rPr sz="1200" spc="-1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«ГорСтКонтроль»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контроль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качества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на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разных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этапах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строительства,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испытание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обследование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технического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состояния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материалов,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конструкций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производимых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соблюдение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технологий производства строительных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всех </a:t>
            </a:r>
            <a:r>
              <a:rPr sz="1200" spc="-5" dirty="0">
                <a:latin typeface="Trebuchet MS"/>
                <a:cs typeface="Trebuchet MS"/>
              </a:rPr>
              <a:t>этапах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строительства.</a:t>
            </a:r>
            <a:endParaRPr sz="1200" dirty="0">
              <a:latin typeface="Trebuchet MS"/>
              <a:cs typeface="Trebuchet MS"/>
            </a:endParaRPr>
          </a:p>
          <a:p>
            <a:pPr marL="18415" marR="414655" indent="4445">
              <a:lnSpc>
                <a:spcPct val="97100"/>
              </a:lnSpc>
              <a:spcBef>
                <a:spcPts val="885"/>
              </a:spcBef>
              <a:tabLst>
                <a:tab pos="4426585" algn="l"/>
                <a:tab pos="5485765" algn="l"/>
                <a:tab pos="6760209" algn="l"/>
                <a:tab pos="7964170" algn="l"/>
                <a:tab pos="8258175" algn="l"/>
              </a:tabLst>
            </a:pP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основе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нашей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деятельности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лежат опыт,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высокий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профессионализм,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работа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сплоченного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коллектива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постоянное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</a:t>
            </a:r>
            <a:r>
              <a:rPr sz="1200" spc="5" dirty="0">
                <a:latin typeface="Trebuchet MS"/>
                <a:cs typeface="Trebuchet MS"/>
              </a:rPr>
              <a:t>о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-10" dirty="0">
                <a:latin typeface="Trebuchet MS"/>
                <a:cs typeface="Trebuchet MS"/>
              </a:rPr>
              <a:t>е</a:t>
            </a:r>
            <a:r>
              <a:rPr sz="1200" dirty="0">
                <a:latin typeface="Trebuchet MS"/>
                <a:cs typeface="Trebuchet MS"/>
              </a:rPr>
              <a:t>рш</a:t>
            </a:r>
            <a:r>
              <a:rPr sz="1200" spc="5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sz="1200" spc="-20" dirty="0">
                <a:latin typeface="Trebuchet MS"/>
                <a:cs typeface="Trebuchet MS"/>
              </a:rPr>
              <a:t>т</a:t>
            </a:r>
            <a:r>
              <a:rPr sz="1200" dirty="0">
                <a:latin typeface="Trebuchet MS"/>
                <a:cs typeface="Trebuchet MS"/>
              </a:rPr>
              <a:t>вов</a:t>
            </a:r>
            <a:r>
              <a:rPr sz="1200" spc="-5" dirty="0">
                <a:latin typeface="Trebuchet MS"/>
                <a:cs typeface="Trebuchet MS"/>
              </a:rPr>
              <a:t>ани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ис</a:t>
            </a:r>
            <a:r>
              <a:rPr sz="1200" spc="5" dirty="0">
                <a:latin typeface="Trebuchet MS"/>
                <a:cs typeface="Trebuchet MS"/>
              </a:rPr>
              <a:t>п</a:t>
            </a:r>
            <a:r>
              <a:rPr sz="1200" dirty="0">
                <a:latin typeface="Trebuchet MS"/>
                <a:cs typeface="Trebuchet MS"/>
              </a:rPr>
              <a:t>ы</a:t>
            </a:r>
            <a:r>
              <a:rPr sz="1200" spc="-5" dirty="0">
                <a:latin typeface="Trebuchet MS"/>
                <a:cs typeface="Trebuchet MS"/>
              </a:rPr>
              <a:t>т</a:t>
            </a:r>
            <a:r>
              <a:rPr sz="1200" spc="-10" dirty="0">
                <a:latin typeface="Trebuchet MS"/>
                <a:cs typeface="Trebuchet MS"/>
              </a:rPr>
              <a:t>а</a:t>
            </a:r>
            <a:r>
              <a:rPr sz="1200" spc="-5" dirty="0">
                <a:latin typeface="Trebuchet MS"/>
                <a:cs typeface="Trebuchet MS"/>
              </a:rPr>
              <a:t>тел</a:t>
            </a:r>
            <a:r>
              <a:rPr sz="1200" dirty="0">
                <a:latin typeface="Trebuchet MS"/>
                <a:cs typeface="Trebuchet MS"/>
              </a:rPr>
              <a:t>ь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ой 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б</a:t>
            </a:r>
            <a:r>
              <a:rPr sz="1200" spc="-5" dirty="0">
                <a:latin typeface="Trebuchet MS"/>
                <a:cs typeface="Trebuchet MS"/>
              </a:rPr>
              <a:t>аз</a:t>
            </a:r>
            <a:r>
              <a:rPr sz="1200" dirty="0">
                <a:latin typeface="Trebuchet MS"/>
                <a:cs typeface="Trebuchet MS"/>
              </a:rPr>
              <a:t>ы в </a:t>
            </a:r>
            <a:r>
              <a:rPr sz="1200" spc="-5" dirty="0" err="1">
                <a:latin typeface="Trebuchet MS"/>
                <a:cs typeface="Trebuchet MS"/>
              </a:rPr>
              <a:t>с</a:t>
            </a:r>
            <a:r>
              <a:rPr sz="1200" spc="5" dirty="0" err="1">
                <a:latin typeface="Trebuchet MS"/>
                <a:cs typeface="Trebuchet MS"/>
              </a:rPr>
              <a:t>о</a:t>
            </a:r>
            <a:r>
              <a:rPr sz="1200" dirty="0" err="1">
                <a:latin typeface="Trebuchet MS"/>
                <a:cs typeface="Trebuchet MS"/>
              </a:rPr>
              <a:t>о</a:t>
            </a:r>
            <a:r>
              <a:rPr sz="1200" spc="-5" dirty="0" err="1">
                <a:latin typeface="Trebuchet MS"/>
                <a:cs typeface="Trebuchet MS"/>
              </a:rPr>
              <a:t>тв</a:t>
            </a:r>
            <a:r>
              <a:rPr sz="1200" dirty="0" err="1">
                <a:latin typeface="Trebuchet MS"/>
                <a:cs typeface="Trebuchet MS"/>
              </a:rPr>
              <a:t>е</a:t>
            </a:r>
            <a:r>
              <a:rPr sz="1200" spc="-5" dirty="0" err="1">
                <a:latin typeface="Trebuchet MS"/>
                <a:cs typeface="Trebuchet MS"/>
              </a:rPr>
              <a:t>тст</a:t>
            </a:r>
            <a:r>
              <a:rPr sz="1200" dirty="0" err="1">
                <a:latin typeface="Trebuchet MS"/>
                <a:cs typeface="Trebuchet MS"/>
              </a:rPr>
              <a:t>вии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сам</a:t>
            </a:r>
            <a:r>
              <a:rPr sz="1200" dirty="0" err="1">
                <a:latin typeface="Trebuchet MS"/>
                <a:cs typeface="Trebuchet MS"/>
              </a:rPr>
              <a:t>ы</a:t>
            </a:r>
            <a:r>
              <a:rPr sz="1200" spc="-5" dirty="0" err="1">
                <a:latin typeface="Trebuchet MS"/>
                <a:cs typeface="Trebuchet MS"/>
              </a:rPr>
              <a:t>м</a:t>
            </a:r>
            <a:r>
              <a:rPr sz="1200" dirty="0" err="1">
                <a:latin typeface="Trebuchet MS"/>
                <a:cs typeface="Trebuchet MS"/>
              </a:rPr>
              <a:t>и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</a:t>
            </a:r>
            <a:r>
              <a:rPr sz="1200" spc="5" dirty="0">
                <a:latin typeface="Trebuchet MS"/>
                <a:cs typeface="Trebuchet MS"/>
              </a:rPr>
              <a:t>о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-10" dirty="0">
                <a:latin typeface="Trebuchet MS"/>
                <a:cs typeface="Trebuchet MS"/>
              </a:rPr>
              <a:t>р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менн</a:t>
            </a:r>
            <a:r>
              <a:rPr sz="1200" spc="5" dirty="0">
                <a:latin typeface="Trebuchet MS"/>
                <a:cs typeface="Trebuchet MS"/>
              </a:rPr>
              <a:t>ы</a:t>
            </a:r>
            <a:r>
              <a:rPr sz="1200" spc="-5" dirty="0">
                <a:latin typeface="Trebuchet MS"/>
                <a:cs typeface="Trebuchet MS"/>
              </a:rPr>
              <a:t>м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техн</a:t>
            </a:r>
            <a:r>
              <a:rPr sz="1200" dirty="0" err="1">
                <a:latin typeface="Trebuchet MS"/>
                <a:cs typeface="Trebuchet MS"/>
              </a:rPr>
              <a:t>о</a:t>
            </a:r>
            <a:r>
              <a:rPr sz="1200" spc="-5" dirty="0" err="1">
                <a:latin typeface="Trebuchet MS"/>
                <a:cs typeface="Trebuchet MS"/>
              </a:rPr>
              <a:t>л</a:t>
            </a:r>
            <a:r>
              <a:rPr sz="1200" dirty="0" err="1">
                <a:latin typeface="Trebuchet MS"/>
                <a:cs typeface="Trebuchet MS"/>
              </a:rPr>
              <a:t>о</a:t>
            </a:r>
            <a:r>
              <a:rPr sz="1200" spc="-5" dirty="0" err="1">
                <a:latin typeface="Trebuchet MS"/>
                <a:cs typeface="Trebuchet MS"/>
              </a:rPr>
              <a:t>г</a:t>
            </a:r>
            <a:r>
              <a:rPr sz="1200" dirty="0" err="1">
                <a:latin typeface="Trebuchet MS"/>
                <a:cs typeface="Trebuchet MS"/>
              </a:rPr>
              <a:t>и</a:t>
            </a:r>
            <a:r>
              <a:rPr sz="1200" spc="-5" dirty="0" err="1">
                <a:latin typeface="Trebuchet MS"/>
                <a:cs typeface="Trebuchet MS"/>
              </a:rPr>
              <a:t>ям</a:t>
            </a:r>
            <a:r>
              <a:rPr sz="1200" dirty="0" err="1">
                <a:latin typeface="Trebuchet MS"/>
                <a:cs typeface="Trebuchet MS"/>
              </a:rPr>
              <a:t>и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spc="-25" dirty="0" err="1">
                <a:latin typeface="Trebuchet MS"/>
                <a:cs typeface="Trebuchet MS"/>
              </a:rPr>
              <a:t>сфере</a:t>
            </a:r>
            <a:r>
              <a:rPr sz="1200" spc="-25" dirty="0">
                <a:latin typeface="Trebuchet MS"/>
                <a:cs typeface="Trebuchet MS"/>
              </a:rPr>
              <a:t>  </a:t>
            </a:r>
            <a:r>
              <a:rPr sz="1200" spc="-5" dirty="0">
                <a:latin typeface="Trebuchet MS"/>
                <a:cs typeface="Trebuchet MS"/>
              </a:rPr>
              <a:t>строительства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контроля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качества</a:t>
            </a:r>
            <a:r>
              <a:rPr lang="ru-RU" sz="1200" spc="-5" dirty="0">
                <a:latin typeface="Trebuchet MS"/>
                <a:cs typeface="Trebuchet MS"/>
              </a:rPr>
              <a:t>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 dirty="0">
              <a:latin typeface="Trebuchet MS"/>
              <a:cs typeface="Trebuchet MS"/>
            </a:endParaRPr>
          </a:p>
          <a:p>
            <a:pPr marL="24765" marR="602615">
              <a:lnSpc>
                <a:spcPts val="1390"/>
              </a:lnSpc>
              <a:tabLst>
                <a:tab pos="854075" algn="l"/>
                <a:tab pos="3291204" algn="l"/>
              </a:tabLst>
            </a:pPr>
            <a:r>
              <a:rPr sz="1200" spc="-5" dirty="0">
                <a:latin typeface="Trebuchet MS"/>
                <a:cs typeface="Trebuchet MS"/>
              </a:rPr>
              <a:t>Компания	располагает</a:t>
            </a:r>
            <a:r>
              <a:rPr sz="1200" spc="54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всем</a:t>
            </a:r>
            <a:r>
              <a:rPr sz="1200" spc="6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комплексом	оборудования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для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проведения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необходимых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работ,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постоянно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обновляет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свое </a:t>
            </a:r>
            <a:r>
              <a:rPr sz="1200" spc="-5" dirty="0">
                <a:latin typeface="Trebuchet MS"/>
                <a:cs typeface="Trebuchet MS"/>
              </a:rPr>
              <a:t>оснащение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приобретает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современные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приборы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для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высокоточных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измерений.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 dirty="0">
              <a:latin typeface="Trebuchet MS"/>
              <a:cs typeface="Trebuchet MS"/>
            </a:endParaRPr>
          </a:p>
          <a:p>
            <a:pPr marL="24765" marR="732155">
              <a:lnSpc>
                <a:spcPts val="1390"/>
              </a:lnSpc>
            </a:pPr>
            <a:r>
              <a:rPr sz="1200" spc="-5" dirty="0">
                <a:latin typeface="Trebuchet MS"/>
                <a:cs typeface="Trebuchet MS"/>
              </a:rPr>
              <a:t>Сотрудники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имеют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немалый</a:t>
            </a:r>
            <a:r>
              <a:rPr sz="1200" dirty="0">
                <a:latin typeface="Trebuchet MS"/>
                <a:cs typeface="Trebuchet MS"/>
              </a:rPr>
              <a:t> опыт в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производстве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строительно-монтажных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работ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по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осуществлению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функций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технического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надзора,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состоят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Национальном реестре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специалистов</a:t>
            </a:r>
            <a:r>
              <a:rPr sz="1200" dirty="0">
                <a:latin typeface="Trebuchet MS"/>
                <a:cs typeface="Trebuchet MS"/>
              </a:rPr>
              <a:t> 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области строительства.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 dirty="0">
              <a:latin typeface="Trebuchet MS"/>
              <a:cs typeface="Trebuchet MS"/>
            </a:endParaRPr>
          </a:p>
          <a:p>
            <a:pPr marL="24765" marR="419100">
              <a:lnSpc>
                <a:spcPct val="97100"/>
              </a:lnSpc>
            </a:pPr>
            <a:r>
              <a:rPr sz="1200" spc="-5" dirty="0">
                <a:latin typeface="Trebuchet MS"/>
                <a:cs typeface="Trebuchet MS"/>
              </a:rPr>
              <a:t>ООО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«ГорСтКонтроль»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готово</a:t>
            </a:r>
            <a:r>
              <a:rPr sz="1200" spc="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оказать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помощь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Застройщикам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Заказчикам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контроле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качества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процессов,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контроле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качества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материалов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выполнения строительных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работ,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соответствия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выполняемых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требованиям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нормативных документов.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 dirty="0">
              <a:latin typeface="Trebuchet MS"/>
              <a:cs typeface="Trebuchet MS"/>
            </a:endParaRPr>
          </a:p>
          <a:p>
            <a:pPr marL="15240">
              <a:lnSpc>
                <a:spcPct val="100000"/>
              </a:lnSpc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Залог высокого</a:t>
            </a:r>
            <a:r>
              <a:rPr sz="1400" b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уровня</a:t>
            </a:r>
            <a:r>
              <a:rPr sz="1400" b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наших </a:t>
            </a:r>
            <a:r>
              <a:rPr sz="1400" b="1" spc="-5" dirty="0" err="1">
                <a:solidFill>
                  <a:srgbClr val="0070C0"/>
                </a:solidFill>
                <a:latin typeface="Trebuchet MS"/>
                <a:cs typeface="Trebuchet MS"/>
              </a:rPr>
              <a:t>услуг</a:t>
            </a:r>
            <a:r>
              <a:rPr sz="1400" b="1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ru-RU"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89230" indent="-174625">
              <a:lnSpc>
                <a:spcPct val="100000"/>
              </a:lnSpc>
              <a:spcBef>
                <a:spcPts val="11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9865" algn="l"/>
              </a:tabLst>
            </a:pPr>
            <a:r>
              <a:rPr sz="1200" spc="-5" dirty="0">
                <a:latin typeface="Trebuchet MS"/>
                <a:cs typeface="Trebuchet MS"/>
              </a:rPr>
              <a:t>Эксперты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sz="1200" spc="-5" dirty="0">
                <a:latin typeface="Trebuchet MS"/>
                <a:cs typeface="Trebuchet MS"/>
              </a:rPr>
              <a:t> опытом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работы свыше 20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лет;</a:t>
            </a:r>
            <a:endParaRPr sz="1200" dirty="0">
              <a:latin typeface="Trebuchet MS"/>
              <a:cs typeface="Trebuchet MS"/>
            </a:endParaRPr>
          </a:p>
          <a:p>
            <a:pPr marL="189230" marR="3815715" indent="-173990">
              <a:lnSpc>
                <a:spcPts val="1960"/>
              </a:lnSpc>
              <a:spcBef>
                <a:spcPts val="17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9865" algn="l"/>
              </a:tabLst>
            </a:pPr>
            <a:r>
              <a:rPr sz="1200" dirty="0">
                <a:latin typeface="Trebuchet MS"/>
                <a:cs typeface="Trebuchet MS"/>
              </a:rPr>
              <a:t>Своя</a:t>
            </a:r>
            <a:r>
              <a:rPr sz="1200" spc="-5" dirty="0">
                <a:latin typeface="Trebuchet MS"/>
                <a:cs typeface="Trebuchet MS"/>
              </a:rPr>
              <a:t> инструментальная </a:t>
            </a:r>
            <a:r>
              <a:rPr sz="1200" dirty="0">
                <a:latin typeface="Trebuchet MS"/>
                <a:cs typeface="Trebuchet MS"/>
              </a:rPr>
              <a:t>база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мобильная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лаборатория для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проведения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необходимых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экспертиз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исследований;</a:t>
            </a:r>
            <a:endParaRPr sz="12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165100" y="86952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pPr algn="l" rtl="0"/>
            <a:r>
              <a:rPr lang="ru" sz="1400" dirty="0">
                <a:solidFill>
                  <a:srgbClr val="002060"/>
                </a:solidFill>
              </a:rPr>
              <a:t>Объект: Капитальный ремонт мягкой кровли 4800м2</a:t>
            </a:r>
            <a:endParaRPr sz="1400" dirty="0">
              <a:solidFill>
                <a:srgbClr val="002060"/>
              </a:solidFill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00" y="894930"/>
            <a:ext cx="3312727" cy="231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402" y="910972"/>
            <a:ext cx="2902798" cy="230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7806" y="890918"/>
            <a:ext cx="2830518" cy="230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142" y="3798407"/>
            <a:ext cx="3312727" cy="26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6444" y="3810000"/>
            <a:ext cx="2953762" cy="265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3848" y="3798393"/>
            <a:ext cx="2830519" cy="266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52054" y="206900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pPr algn="l" rtl="0"/>
            <a:r>
              <a:rPr lang="ru" sz="1400" dirty="0">
                <a:solidFill>
                  <a:srgbClr val="002060"/>
                </a:solidFill>
              </a:rPr>
              <a:t>Объект: Строительство солдатской столовой на 120 мест</a:t>
            </a:r>
            <a:endParaRPr sz="1400" dirty="0">
              <a:solidFill>
                <a:srgbClr val="002060"/>
              </a:solidFill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38" y="583566"/>
            <a:ext cx="2959099" cy="254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384" y="595597"/>
            <a:ext cx="2785616" cy="253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0385" y="3397654"/>
            <a:ext cx="2785616" cy="325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7647" y="3393643"/>
            <a:ext cx="3416412" cy="320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38" y="3429000"/>
            <a:ext cx="2959099" cy="317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7648" y="583565"/>
            <a:ext cx="3416412" cy="253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 idx="4294967295"/>
          </p:nvPr>
        </p:nvSpPr>
        <p:spPr>
          <a:xfrm>
            <a:off x="0" y="304800"/>
            <a:ext cx="5451475" cy="3825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Лицензии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и</a:t>
            </a:r>
            <a:r>
              <a:rPr spc="-4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Сертификаты</a:t>
            </a: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59" y="1013459"/>
            <a:ext cx="1264919" cy="1783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0579" y="1027468"/>
            <a:ext cx="1270000" cy="18007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4100" y="1025258"/>
            <a:ext cx="1269999" cy="18052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0118" y="1014133"/>
            <a:ext cx="1261301" cy="181221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616" y="3029635"/>
            <a:ext cx="1269999" cy="179618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85339" y="3001048"/>
            <a:ext cx="1270000" cy="18007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94100" y="2973070"/>
            <a:ext cx="1270000" cy="18415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57581" y="1049121"/>
            <a:ext cx="1255457" cy="1788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59419" y="1035900"/>
            <a:ext cx="1269999" cy="179915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87620" y="3038221"/>
            <a:ext cx="1269999" cy="17612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18055" y="4987561"/>
            <a:ext cx="2198516" cy="1544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591300" y="3040379"/>
            <a:ext cx="1264919" cy="176784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20380" y="3029635"/>
            <a:ext cx="1270000" cy="18045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60" y="396264"/>
            <a:ext cx="53268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C0"/>
                </a:solidFill>
              </a:rPr>
              <a:t>Наши</a:t>
            </a:r>
            <a:r>
              <a:rPr spc="-2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Партнеры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и</a:t>
            </a:r>
            <a:r>
              <a:rPr spc="-2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Клиенты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3776" y="1033525"/>
          <a:ext cx="9013190" cy="4862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3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0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DABAB"/>
                      </a:solidFill>
                      <a:prstDash val="solid"/>
                    </a:lnL>
                    <a:lnR w="63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DABAB"/>
                      </a:solidFill>
                      <a:prstDash val="solid"/>
                    </a:lnL>
                    <a:lnR w="63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DABAB"/>
                      </a:solidFill>
                      <a:prstDash val="solid"/>
                    </a:lnL>
                    <a:lnR w="63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DABAB"/>
                      </a:solidFill>
                      <a:prstDash val="solid"/>
                    </a:lnL>
                    <a:lnR w="190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9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DABAB"/>
                      </a:solidFill>
                      <a:prstDash val="solid"/>
                    </a:lnL>
                    <a:lnR w="63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DABAB"/>
                      </a:solidFill>
                      <a:prstDash val="solid"/>
                    </a:lnL>
                    <a:lnR w="190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DABAB"/>
                      </a:solidFill>
                      <a:prstDash val="solid"/>
                    </a:lnL>
                    <a:lnR w="190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DABAB"/>
                      </a:solidFill>
                      <a:prstDash val="solid"/>
                    </a:lnL>
                    <a:lnR w="19050">
                      <a:solidFill>
                        <a:srgbClr val="ADABAB"/>
                      </a:solidFill>
                      <a:prstDash val="solid"/>
                    </a:lnR>
                    <a:lnT w="19050">
                      <a:solidFill>
                        <a:srgbClr val="ADABAB"/>
                      </a:solidFill>
                      <a:prstDash val="solid"/>
                    </a:lnT>
                    <a:lnB w="19050">
                      <a:solidFill>
                        <a:srgbClr val="ADABA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836" y="1705355"/>
            <a:ext cx="2054352" cy="7223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3492" y="1679448"/>
            <a:ext cx="2106168" cy="7467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9491" y="1359408"/>
            <a:ext cx="2087880" cy="17586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5364" y="1615439"/>
            <a:ext cx="941831" cy="9448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200" y="3995928"/>
            <a:ext cx="1860804" cy="10774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72739" y="4008120"/>
            <a:ext cx="2057400" cy="10104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36464" y="4285488"/>
            <a:ext cx="1758695" cy="6400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12380" y="4032503"/>
            <a:ext cx="1877568" cy="14950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95275"/>
            <a:ext cx="2965450" cy="998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Контактная</a:t>
            </a:r>
            <a:r>
              <a:rPr spc="-55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информация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3172" y="1842261"/>
            <a:ext cx="1814195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2060"/>
                </a:solidFill>
                <a:latin typeface="Trebuchet MS"/>
                <a:cs typeface="Trebuchet MS"/>
              </a:rPr>
              <a:t>Генеральный</a:t>
            </a:r>
            <a:r>
              <a:rPr sz="1200" b="1" spc="-5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Trebuchet MS"/>
                <a:cs typeface="Trebuchet MS"/>
              </a:rPr>
              <a:t>директор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: </a:t>
            </a:r>
            <a:r>
              <a:rPr sz="1200" spc="-34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Павел</a:t>
            </a:r>
            <a:r>
              <a:rPr sz="1200" spc="-1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Заигров</a:t>
            </a:r>
            <a:endParaRPr sz="1200" dirty="0">
              <a:solidFill>
                <a:srgbClr val="002060"/>
              </a:solidFill>
              <a:latin typeface="Trebuchet MS"/>
              <a:cs typeface="Trebuchet MS"/>
            </a:endParaRPr>
          </a:p>
          <a:p>
            <a:pPr marL="12700">
              <a:lnSpc>
                <a:spcPts val="1430"/>
              </a:lnSpc>
            </a:pP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+7</a:t>
            </a:r>
            <a:r>
              <a:rPr sz="1200" spc="-4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916-035-38-62</a:t>
            </a:r>
            <a:endParaRPr sz="12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172" y="3019171"/>
            <a:ext cx="192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г. Москва, Шелепихинская </a:t>
            </a:r>
            <a:r>
              <a:rPr sz="1200" spc="-35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набережная</a:t>
            </a:r>
            <a:r>
              <a:rPr sz="1200" spc="-2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д.4</a:t>
            </a:r>
            <a:r>
              <a:rPr sz="1200" spc="-1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стр.1</a:t>
            </a:r>
            <a:endParaRPr sz="12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3172" y="4095369"/>
            <a:ext cx="17202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Тел.:</a:t>
            </a:r>
            <a:r>
              <a:rPr sz="1200" spc="-2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+7</a:t>
            </a:r>
            <a:r>
              <a:rPr sz="1200" spc="-3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(495)</a:t>
            </a:r>
            <a:r>
              <a:rPr sz="1200" spc="-2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</a:rPr>
              <a:t>203-20-30</a:t>
            </a:r>
            <a:endParaRPr sz="12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3172" y="4988814"/>
            <a:ext cx="14198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2060"/>
                </a:solidFill>
                <a:latin typeface="Trebuchet MS"/>
                <a:cs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info@stroylabmsk.ru</a:t>
            </a:r>
            <a:endParaRPr sz="12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9259" y="2992120"/>
            <a:ext cx="533400" cy="547370"/>
            <a:chOff x="429259" y="2992120"/>
            <a:chExt cx="533400" cy="5473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24" y="3046730"/>
              <a:ext cx="303530" cy="436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259" y="2992120"/>
              <a:ext cx="533400" cy="54737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6828" y="1600200"/>
            <a:ext cx="5814060" cy="42611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444" y="1876044"/>
            <a:ext cx="384047" cy="533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5112" y="3939540"/>
            <a:ext cx="361188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6719" y="5032247"/>
            <a:ext cx="531876" cy="3947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19063"/>
            <a:ext cx="590232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C0"/>
                </a:solidFill>
              </a:rPr>
              <a:t>Наши</a:t>
            </a:r>
            <a:r>
              <a:rPr spc="-75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Услуги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28649" y="987296"/>
            <a:ext cx="5906135" cy="7162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Управление</a:t>
            </a:r>
            <a:r>
              <a:rPr sz="1100" b="1" i="1" spc="-1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 err="1">
                <a:solidFill>
                  <a:srgbClr val="0070C0"/>
                </a:solidFill>
                <a:latin typeface="Trebuchet MS"/>
                <a:cs typeface="Trebuchet MS"/>
              </a:rPr>
              <a:t>строительными</a:t>
            </a:r>
            <a:r>
              <a:rPr sz="1100" b="1" i="1" spc="-1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 err="1">
                <a:solidFill>
                  <a:srgbClr val="0070C0"/>
                </a:solidFill>
                <a:latin typeface="Trebuchet MS"/>
                <a:cs typeface="Trebuchet MS"/>
              </a:rPr>
              <a:t>проектами</a:t>
            </a:r>
            <a:r>
              <a:rPr lang="ru-RU"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</a:p>
          <a:p>
            <a:pPr marL="12700">
              <a:spcBef>
                <a:spcPts val="105"/>
              </a:spcBef>
            </a:pPr>
            <a:r>
              <a:rPr lang="ru-RU" sz="1100" dirty="0">
                <a:latin typeface="Trebuchet MS"/>
                <a:cs typeface="Trebuchet MS"/>
              </a:rPr>
              <a:t>–это </a:t>
            </a:r>
            <a:r>
              <a:rPr lang="ru-RU" sz="1100" spc="-5" dirty="0">
                <a:latin typeface="Trebuchet MS"/>
                <a:cs typeface="Trebuchet MS"/>
              </a:rPr>
              <a:t>услуга, которая заключается </a:t>
            </a:r>
            <a:r>
              <a:rPr lang="ru-RU" sz="1100" cap="small" spc="55" dirty="0">
                <a:latin typeface="Trebuchet MS"/>
                <a:cs typeface="Trebuchet MS"/>
              </a:rPr>
              <a:t>в</a:t>
            </a:r>
            <a:r>
              <a:rPr lang="ru-RU" sz="1100" spc="-5" dirty="0">
                <a:latin typeface="Trebuchet MS"/>
                <a:cs typeface="Trebuchet MS"/>
              </a:rPr>
              <a:t> сопр</a:t>
            </a:r>
            <a:r>
              <a:rPr lang="ru-RU" sz="1100" spc="-10" dirty="0">
                <a:latin typeface="Trebuchet MS"/>
                <a:cs typeface="Trebuchet MS"/>
              </a:rPr>
              <a:t>ов</a:t>
            </a:r>
            <a:r>
              <a:rPr lang="ru-RU" sz="1100" spc="-5" dirty="0">
                <a:latin typeface="Trebuchet MS"/>
                <a:cs typeface="Trebuchet MS"/>
              </a:rPr>
              <a:t>о</a:t>
            </a:r>
            <a:r>
              <a:rPr lang="ru-RU" sz="1100" dirty="0">
                <a:latin typeface="Trebuchet MS"/>
                <a:cs typeface="Trebuchet MS"/>
              </a:rPr>
              <a:t>жд</a:t>
            </a:r>
            <a:r>
              <a:rPr lang="ru-RU" sz="1100" spc="-5" dirty="0">
                <a:latin typeface="Trebuchet MS"/>
                <a:cs typeface="Trebuchet MS"/>
              </a:rPr>
              <a:t>е</a:t>
            </a:r>
            <a:r>
              <a:rPr lang="ru-RU" sz="1100" spc="-10" dirty="0">
                <a:latin typeface="Trebuchet MS"/>
                <a:cs typeface="Trebuchet MS"/>
              </a:rPr>
              <a:t>н</a:t>
            </a:r>
            <a:r>
              <a:rPr lang="ru-RU" sz="1100" dirty="0">
                <a:latin typeface="Trebuchet MS"/>
                <a:cs typeface="Trebuchet MS"/>
              </a:rPr>
              <a:t>ии</a:t>
            </a:r>
            <a:r>
              <a:rPr lang="ru-RU" sz="1100" spc="5" dirty="0">
                <a:latin typeface="Trebuchet MS"/>
                <a:cs typeface="Trebuchet MS"/>
              </a:rPr>
              <a:t> </a:t>
            </a:r>
            <a:r>
              <a:rPr lang="ru-RU" sz="1100" dirty="0">
                <a:latin typeface="Trebuchet MS"/>
                <a:cs typeface="Trebuchet MS"/>
              </a:rPr>
              <a:t>п</a:t>
            </a:r>
            <a:r>
              <a:rPr lang="ru-RU" sz="1100" spc="-10" dirty="0">
                <a:latin typeface="Trebuchet MS"/>
                <a:cs typeface="Trebuchet MS"/>
              </a:rPr>
              <a:t>р</a:t>
            </a:r>
            <a:r>
              <a:rPr lang="ru-RU" sz="1100" spc="-5" dirty="0">
                <a:latin typeface="Trebuchet MS"/>
                <a:cs typeface="Trebuchet MS"/>
              </a:rPr>
              <a:t>ое</a:t>
            </a:r>
            <a:r>
              <a:rPr lang="ru-RU" sz="1100" spc="-10" dirty="0">
                <a:latin typeface="Trebuchet MS"/>
                <a:cs typeface="Trebuchet MS"/>
              </a:rPr>
              <a:t>к</a:t>
            </a:r>
            <a:r>
              <a:rPr lang="ru-RU" sz="1100" dirty="0">
                <a:latin typeface="Trebuchet MS"/>
                <a:cs typeface="Trebuchet MS"/>
              </a:rPr>
              <a:t>та </a:t>
            </a:r>
            <a:r>
              <a:rPr lang="ru-RU" sz="1100" spc="-5" dirty="0">
                <a:latin typeface="Trebuchet MS"/>
                <a:cs typeface="Trebuchet MS"/>
              </a:rPr>
              <a:t>дл</a:t>
            </a:r>
            <a:r>
              <a:rPr lang="ru-RU" sz="1100" dirty="0">
                <a:latin typeface="Trebuchet MS"/>
                <a:cs typeface="Trebuchet MS"/>
              </a:rPr>
              <a:t>я</a:t>
            </a:r>
            <a:r>
              <a:rPr lang="ru-RU" sz="1100" spc="-15" dirty="0">
                <a:latin typeface="Trebuchet MS"/>
                <a:cs typeface="Trebuchet MS"/>
              </a:rPr>
              <a:t> </a:t>
            </a:r>
            <a:r>
              <a:rPr lang="ru-RU" sz="1100" spc="-10" dirty="0">
                <a:latin typeface="Trebuchet MS"/>
                <a:cs typeface="Trebuchet MS"/>
              </a:rPr>
              <a:t>к</a:t>
            </a:r>
            <a:r>
              <a:rPr lang="ru-RU" sz="1100" spc="-5" dirty="0">
                <a:latin typeface="Trebuchet MS"/>
                <a:cs typeface="Trebuchet MS"/>
              </a:rPr>
              <a:t>о</a:t>
            </a:r>
            <a:r>
              <a:rPr lang="ru-RU" sz="1100" spc="-10" dirty="0">
                <a:latin typeface="Trebuchet MS"/>
                <a:cs typeface="Trebuchet MS"/>
              </a:rPr>
              <a:t>н</a:t>
            </a:r>
            <a:r>
              <a:rPr lang="ru-RU" sz="1100" dirty="0">
                <a:latin typeface="Trebuchet MS"/>
                <a:cs typeface="Trebuchet MS"/>
              </a:rPr>
              <a:t>т</a:t>
            </a:r>
            <a:r>
              <a:rPr lang="ru-RU" sz="1100" spc="-5" dirty="0">
                <a:latin typeface="Trebuchet MS"/>
                <a:cs typeface="Trebuchet MS"/>
              </a:rPr>
              <a:t>р</a:t>
            </a:r>
            <a:r>
              <a:rPr lang="ru-RU" sz="1100" spc="-10" dirty="0">
                <a:latin typeface="Trebuchet MS"/>
                <a:cs typeface="Trebuchet MS"/>
              </a:rPr>
              <a:t>о</a:t>
            </a:r>
            <a:r>
              <a:rPr lang="ru-RU" sz="1100" dirty="0">
                <a:latin typeface="Trebuchet MS"/>
                <a:cs typeface="Trebuchet MS"/>
              </a:rPr>
              <a:t>ля </a:t>
            </a:r>
            <a:r>
              <a:rPr lang="ru-RU" sz="1100" spc="-5" dirty="0">
                <a:latin typeface="Trebuchet MS"/>
                <a:cs typeface="Trebuchet MS"/>
              </a:rPr>
              <a:t>ег</a:t>
            </a:r>
            <a:r>
              <a:rPr lang="ru-RU" sz="1100" dirty="0">
                <a:latin typeface="Trebuchet MS"/>
                <a:cs typeface="Trebuchet MS"/>
              </a:rPr>
              <a:t>о </a:t>
            </a:r>
            <a:r>
              <a:rPr lang="ru-RU" sz="1100" spc="-5" dirty="0">
                <a:latin typeface="Trebuchet MS"/>
                <a:cs typeface="Trebuchet MS"/>
              </a:rPr>
              <a:t>р</a:t>
            </a:r>
            <a:r>
              <a:rPr lang="ru-RU" sz="1100" spc="-20" dirty="0">
                <a:latin typeface="Trebuchet MS"/>
                <a:cs typeface="Trebuchet MS"/>
              </a:rPr>
              <a:t>е</a:t>
            </a:r>
            <a:r>
              <a:rPr lang="ru-RU" sz="1100" spc="-5" dirty="0">
                <a:latin typeface="Trebuchet MS"/>
                <a:cs typeface="Trebuchet MS"/>
              </a:rPr>
              <a:t>ал</a:t>
            </a:r>
            <a:r>
              <a:rPr lang="ru-RU" sz="1100" dirty="0">
                <a:latin typeface="Trebuchet MS"/>
                <a:cs typeface="Trebuchet MS"/>
              </a:rPr>
              <a:t>и</a:t>
            </a:r>
            <a:r>
              <a:rPr lang="ru-RU" sz="1100" spc="-5" dirty="0">
                <a:latin typeface="Trebuchet MS"/>
                <a:cs typeface="Trebuchet MS"/>
              </a:rPr>
              <a:t>з</a:t>
            </a:r>
            <a:r>
              <a:rPr lang="ru-RU" sz="1100" spc="-15" dirty="0">
                <a:latin typeface="Trebuchet MS"/>
                <a:cs typeface="Trebuchet MS"/>
              </a:rPr>
              <a:t>а</a:t>
            </a:r>
            <a:r>
              <a:rPr lang="ru-RU" sz="1100" dirty="0">
                <a:latin typeface="Trebuchet MS"/>
                <a:cs typeface="Trebuchet MS"/>
              </a:rPr>
              <a:t>ц</a:t>
            </a:r>
            <a:r>
              <a:rPr lang="ru-RU" sz="1100" spc="-10" dirty="0">
                <a:latin typeface="Trebuchet MS"/>
                <a:cs typeface="Trebuchet MS"/>
              </a:rPr>
              <a:t>и</a:t>
            </a:r>
            <a:r>
              <a:rPr lang="ru-RU" sz="1100" dirty="0">
                <a:latin typeface="Trebuchet MS"/>
                <a:cs typeface="Trebuchet MS"/>
              </a:rPr>
              <a:t>и</a:t>
            </a:r>
            <a:r>
              <a:rPr lang="ru-RU" sz="1100" spc="25" dirty="0">
                <a:latin typeface="Trebuchet MS"/>
                <a:cs typeface="Trebuchet MS"/>
              </a:rPr>
              <a:t> </a:t>
            </a:r>
            <a:r>
              <a:rPr lang="ru-RU" sz="1100" dirty="0">
                <a:latin typeface="Trebuchet MS"/>
                <a:cs typeface="Trebuchet MS"/>
              </a:rPr>
              <a:t>в рамках</a:t>
            </a:r>
            <a:r>
              <a:rPr lang="ru-RU" sz="1100" spc="-20" dirty="0">
                <a:latin typeface="Trebuchet MS"/>
                <a:cs typeface="Trebuchet MS"/>
              </a:rPr>
              <a:t> </a:t>
            </a:r>
            <a:r>
              <a:rPr lang="ru-RU" sz="1100" spc="-5" dirty="0">
                <a:latin typeface="Trebuchet MS"/>
                <a:cs typeface="Trebuchet MS"/>
              </a:rPr>
              <a:t>установленных сроков, бюджета</a:t>
            </a:r>
            <a:r>
              <a:rPr lang="ru-RU" sz="1100" dirty="0">
                <a:latin typeface="Trebuchet MS"/>
                <a:cs typeface="Trebuchet MS"/>
              </a:rPr>
              <a:t> и </a:t>
            </a:r>
            <a:r>
              <a:rPr lang="ru-RU" sz="1100" spc="-5" dirty="0">
                <a:latin typeface="Trebuchet MS"/>
                <a:cs typeface="Trebuchet MS"/>
              </a:rPr>
              <a:t>спе</a:t>
            </a:r>
            <a:r>
              <a:rPr lang="ru-RU" sz="1100" dirty="0">
                <a:latin typeface="Trebuchet MS"/>
                <a:cs typeface="Trebuchet MS"/>
              </a:rPr>
              <a:t>ци</a:t>
            </a:r>
            <a:r>
              <a:rPr lang="ru-RU" sz="1100" spc="-20" dirty="0">
                <a:latin typeface="Trebuchet MS"/>
                <a:cs typeface="Trebuchet MS"/>
              </a:rPr>
              <a:t>ф</a:t>
            </a:r>
            <a:r>
              <a:rPr lang="ru-RU" sz="1100" dirty="0">
                <a:latin typeface="Trebuchet MS"/>
                <a:cs typeface="Trebuchet MS"/>
              </a:rPr>
              <a:t>ичес</a:t>
            </a:r>
            <a:r>
              <a:rPr lang="ru-RU" sz="1100" spc="-20" dirty="0">
                <a:latin typeface="Trebuchet MS"/>
                <a:cs typeface="Trebuchet MS"/>
              </a:rPr>
              <a:t>к</a:t>
            </a:r>
            <a:r>
              <a:rPr lang="ru-RU" sz="1100" dirty="0">
                <a:latin typeface="Trebuchet MS"/>
                <a:cs typeface="Trebuchet MS"/>
              </a:rPr>
              <a:t>их</a:t>
            </a:r>
            <a:r>
              <a:rPr lang="ru-RU" sz="1100" spc="-10" dirty="0">
                <a:latin typeface="Trebuchet MS"/>
                <a:cs typeface="Trebuchet MS"/>
              </a:rPr>
              <a:t> </a:t>
            </a:r>
            <a:r>
              <a:rPr lang="ru-RU" sz="1100" dirty="0">
                <a:latin typeface="Trebuchet MS"/>
                <a:cs typeface="Trebuchet MS"/>
              </a:rPr>
              <a:t>т</a:t>
            </a:r>
            <a:r>
              <a:rPr lang="ru-RU" sz="1100" spc="-5" dirty="0">
                <a:latin typeface="Trebuchet MS"/>
                <a:cs typeface="Trebuchet MS"/>
              </a:rPr>
              <a:t>р</a:t>
            </a:r>
            <a:r>
              <a:rPr lang="ru-RU" sz="1100" spc="-10" dirty="0">
                <a:latin typeface="Trebuchet MS"/>
                <a:cs typeface="Trebuchet MS"/>
              </a:rPr>
              <a:t>е</a:t>
            </a:r>
            <a:r>
              <a:rPr lang="ru-RU" sz="1100" dirty="0">
                <a:latin typeface="Trebuchet MS"/>
                <a:cs typeface="Trebuchet MS"/>
              </a:rPr>
              <a:t>б</a:t>
            </a:r>
            <a:r>
              <a:rPr lang="ru-RU" sz="1100" spc="-5" dirty="0">
                <a:latin typeface="Trebuchet MS"/>
                <a:cs typeface="Trebuchet MS"/>
              </a:rPr>
              <a:t>о</a:t>
            </a:r>
            <a:r>
              <a:rPr lang="ru-RU" sz="1100" spc="-20" dirty="0">
                <a:latin typeface="Trebuchet MS"/>
                <a:cs typeface="Trebuchet MS"/>
              </a:rPr>
              <a:t>в</a:t>
            </a:r>
            <a:r>
              <a:rPr lang="ru-RU" sz="1100" spc="-5" dirty="0">
                <a:latin typeface="Trebuchet MS"/>
                <a:cs typeface="Trebuchet MS"/>
              </a:rPr>
              <a:t>а</a:t>
            </a:r>
            <a:r>
              <a:rPr lang="ru-RU" sz="1100" spc="-10" dirty="0">
                <a:latin typeface="Trebuchet MS"/>
                <a:cs typeface="Trebuchet MS"/>
              </a:rPr>
              <a:t>н</a:t>
            </a:r>
            <a:r>
              <a:rPr lang="ru-RU" sz="1100" dirty="0">
                <a:latin typeface="Trebuchet MS"/>
                <a:cs typeface="Trebuchet MS"/>
              </a:rPr>
              <a:t>ий.</a:t>
            </a:r>
            <a:r>
              <a:rPr lang="ru-RU" sz="1100" spc="-5" dirty="0">
                <a:latin typeface="Trebuchet MS"/>
                <a:cs typeface="Trebuchet MS"/>
              </a:rPr>
              <a:t> </a:t>
            </a:r>
            <a:endParaRPr lang="ru-RU" sz="1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9400" y="442241"/>
            <a:ext cx="5686223" cy="364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22885" algn="l"/>
                <a:tab pos="589915" algn="l"/>
                <a:tab pos="1221105" algn="l"/>
                <a:tab pos="1885950" algn="l"/>
              </a:tabLst>
            </a:pPr>
            <a:endParaRPr lang="ru-RU" sz="1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2885" algn="l"/>
                <a:tab pos="589915" algn="l"/>
                <a:tab pos="1221105" algn="l"/>
                <a:tab pos="1885950" algn="l"/>
              </a:tabLst>
            </a:pPr>
            <a:endParaRPr sz="11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7657" y="2189876"/>
            <a:ext cx="5906135" cy="523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5"/>
              </a:spcBef>
              <a:tabLst>
                <a:tab pos="1048385" algn="l"/>
              </a:tabLst>
            </a:pPr>
            <a:r>
              <a:rPr sz="1100" b="1" i="1" spc="-5" dirty="0" err="1">
                <a:solidFill>
                  <a:srgbClr val="0070C0"/>
                </a:solidFill>
                <a:latin typeface="Trebuchet MS"/>
                <a:cs typeface="Trebuchet MS"/>
              </a:rPr>
              <a:t>Техническое</a:t>
            </a:r>
            <a:r>
              <a:rPr lang="ru-RU"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 err="1">
                <a:solidFill>
                  <a:srgbClr val="0070C0"/>
                </a:solidFill>
                <a:latin typeface="Trebuchet MS"/>
                <a:cs typeface="Trebuchet MS"/>
              </a:rPr>
              <a:t>обследование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/Технический</a:t>
            </a:r>
            <a:r>
              <a:rPr sz="1100" b="1" i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аудит</a:t>
            </a:r>
            <a:endParaRPr sz="11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1320"/>
              </a:lnSpc>
              <a:spcBef>
                <a:spcPts val="20"/>
              </a:spcBef>
            </a:pPr>
            <a:r>
              <a:rPr sz="1100" spc="-5" dirty="0">
                <a:latin typeface="Trebuchet MS"/>
                <a:cs typeface="Trebuchet MS"/>
              </a:rPr>
              <a:t>промышленных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предприятий,</a:t>
            </a:r>
            <a:r>
              <a:rPr sz="1100" spc="2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производственных</a:t>
            </a:r>
            <a:r>
              <a:rPr sz="1100" spc="4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комплексов,</a:t>
            </a:r>
            <a:r>
              <a:rPr sz="1100" spc="1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технологических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650" spc="-7" baseline="2525" dirty="0">
                <a:latin typeface="Trebuchet MS"/>
                <a:cs typeface="Trebuchet MS"/>
              </a:rPr>
              <a:t>участков, </a:t>
            </a:r>
            <a:r>
              <a:rPr sz="1650" spc="-480" baseline="252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отдельных</a:t>
            </a:r>
            <a:r>
              <a:rPr sz="1100" spc="-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производств,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инженерных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сетей,</a:t>
            </a:r>
            <a:r>
              <a:rPr sz="1100" spc="-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зданий</a:t>
            </a:r>
            <a:r>
              <a:rPr sz="1100" spc="2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и</a:t>
            </a:r>
            <a:r>
              <a:rPr sz="1100" spc="-5" dirty="0">
                <a:latin typeface="Trebuchet MS"/>
                <a:cs typeface="Trebuchet MS"/>
              </a:rPr>
              <a:t> сооружений.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8648" y="3332048"/>
            <a:ext cx="5902591" cy="360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105"/>
              </a:spcBef>
            </a:pPr>
            <a:r>
              <a:rPr sz="1100" b="1" i="1" dirty="0">
                <a:solidFill>
                  <a:srgbClr val="0070C0"/>
                </a:solidFill>
                <a:latin typeface="Trebuchet MS"/>
                <a:cs typeface="Trebuchet MS"/>
              </a:rPr>
              <a:t>Собственная</a:t>
            </a:r>
            <a:r>
              <a:rPr sz="1100" b="1" i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строительная</a:t>
            </a:r>
            <a:r>
              <a:rPr sz="1100" b="1" i="1" spc="1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лаборатория</a:t>
            </a:r>
            <a:r>
              <a:rPr sz="1100" b="1" i="1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неразрушающего</a:t>
            </a:r>
            <a:r>
              <a:rPr sz="1100" b="1" i="1" spc="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0070C0"/>
                </a:solidFill>
                <a:latin typeface="Trebuchet MS"/>
                <a:cs typeface="Trebuchet MS"/>
              </a:rPr>
              <a:t>контроля</a:t>
            </a:r>
            <a:endParaRPr sz="11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>
              <a:lnSpc>
                <a:spcPts val="1315"/>
              </a:lnSpc>
            </a:pPr>
            <a:r>
              <a:rPr sz="1100" spc="-5" dirty="0">
                <a:latin typeface="Trebuchet MS"/>
                <a:cs typeface="Trebuchet MS"/>
              </a:rPr>
              <a:t>оказывает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услуги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для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Заказчика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на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всей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территории</a:t>
            </a:r>
            <a:r>
              <a:rPr sz="110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гор.</a:t>
            </a:r>
            <a:r>
              <a:rPr sz="1100" spc="1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Москвы </a:t>
            </a:r>
            <a:r>
              <a:rPr sz="1100" dirty="0">
                <a:latin typeface="Trebuchet MS"/>
                <a:cs typeface="Trebuchet MS"/>
              </a:rPr>
              <a:t>и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Московской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области.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8649" y="4341646"/>
            <a:ext cx="5902591" cy="692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0070C0"/>
                </a:solidFill>
                <a:latin typeface="Trebuchet MS"/>
                <a:cs typeface="Trebuchet MS"/>
              </a:rPr>
              <a:t>Технический</a:t>
            </a:r>
            <a:r>
              <a:rPr sz="1100" i="1" spc="-3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0070C0"/>
                </a:solidFill>
                <a:latin typeface="Trebuchet MS"/>
                <a:cs typeface="Trebuchet MS"/>
              </a:rPr>
              <a:t>надзор</a:t>
            </a:r>
            <a:endParaRPr sz="11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1280"/>
              </a:lnSpc>
              <a:spcBef>
                <a:spcPts val="60"/>
              </a:spcBef>
            </a:pPr>
            <a:r>
              <a:rPr sz="1100" spc="-5" dirty="0">
                <a:latin typeface="Trebuchet MS"/>
                <a:cs typeface="Trebuchet MS"/>
              </a:rPr>
              <a:t>тщательный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контроль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за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выполняемыми</a:t>
            </a:r>
            <a:r>
              <a:rPr sz="1100" spc="1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работами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на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всех</a:t>
            </a:r>
            <a:r>
              <a:rPr sz="1100" spc="-5" dirty="0">
                <a:latin typeface="Trebuchet MS"/>
                <a:cs typeface="Trebuchet MS"/>
              </a:rPr>
              <a:t> этапах</a:t>
            </a:r>
            <a:r>
              <a:rPr sz="1100" spc="2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строительства,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соблюдение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сроков</a:t>
            </a:r>
            <a:r>
              <a:rPr sz="1100" dirty="0">
                <a:latin typeface="Trebuchet MS"/>
                <a:cs typeface="Trebuchet MS"/>
              </a:rPr>
              <a:t> в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соответствии </a:t>
            </a:r>
            <a:r>
              <a:rPr sz="1100" dirty="0">
                <a:latin typeface="Trebuchet MS"/>
                <a:cs typeface="Trebuchet MS"/>
              </a:rPr>
              <a:t>с</a:t>
            </a:r>
            <a:r>
              <a:rPr sz="1100" spc="-5" dirty="0">
                <a:latin typeface="Trebuchet MS"/>
                <a:cs typeface="Trebuchet MS"/>
              </a:rPr>
              <a:t> утвержденным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графиком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работ </a:t>
            </a:r>
            <a:r>
              <a:rPr sz="1100" dirty="0">
                <a:latin typeface="Trebuchet MS"/>
                <a:cs typeface="Trebuchet MS"/>
              </a:rPr>
              <a:t>и </a:t>
            </a:r>
            <a:r>
              <a:rPr sz="1100" spc="-5" dirty="0">
                <a:latin typeface="Trebuchet MS"/>
                <a:cs typeface="Trebuchet MS"/>
              </a:rPr>
              <a:t>инвестиционным</a:t>
            </a:r>
            <a:r>
              <a:rPr sz="1100" spc="-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бюджетом</a:t>
            </a:r>
            <a:endParaRPr sz="1100" dirty="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250" y="710500"/>
            <a:ext cx="1192530" cy="1079500"/>
            <a:chOff x="476758" y="940308"/>
            <a:chExt cx="1192530" cy="107950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775" y="949325"/>
              <a:ext cx="1173480" cy="10610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1330" y="944880"/>
              <a:ext cx="1183005" cy="1069975"/>
            </a:xfrm>
            <a:custGeom>
              <a:avLst/>
              <a:gdLst/>
              <a:ahLst/>
              <a:cxnLst/>
              <a:rect l="l" t="t" r="r" b="b"/>
              <a:pathLst>
                <a:path w="1183005" h="1069975">
                  <a:moveTo>
                    <a:pt x="0" y="1069975"/>
                  </a:moveTo>
                  <a:lnTo>
                    <a:pt x="1183005" y="1069975"/>
                  </a:lnTo>
                  <a:lnTo>
                    <a:pt x="1183005" y="0"/>
                  </a:lnTo>
                  <a:lnTo>
                    <a:pt x="0" y="0"/>
                  </a:lnTo>
                  <a:lnTo>
                    <a:pt x="0" y="106997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70598" y="1869038"/>
            <a:ext cx="1192530" cy="1059815"/>
            <a:chOff x="476758" y="2192527"/>
            <a:chExt cx="1192530" cy="105981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75" y="2201544"/>
              <a:ext cx="1173480" cy="1041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81330" y="2197099"/>
              <a:ext cx="1183005" cy="1050290"/>
            </a:xfrm>
            <a:custGeom>
              <a:avLst/>
              <a:gdLst/>
              <a:ahLst/>
              <a:cxnLst/>
              <a:rect l="l" t="t" r="r" b="b"/>
              <a:pathLst>
                <a:path w="1183005" h="1050289">
                  <a:moveTo>
                    <a:pt x="0" y="1050289"/>
                  </a:moveTo>
                  <a:lnTo>
                    <a:pt x="1183005" y="1050289"/>
                  </a:lnTo>
                  <a:lnTo>
                    <a:pt x="1183005" y="0"/>
                  </a:lnTo>
                  <a:lnTo>
                    <a:pt x="0" y="0"/>
                  </a:lnTo>
                  <a:lnTo>
                    <a:pt x="0" y="105028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71297" y="4155761"/>
            <a:ext cx="1192530" cy="1071880"/>
            <a:chOff x="481202" y="4721097"/>
            <a:chExt cx="1192530" cy="10718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854" y="4730114"/>
              <a:ext cx="1173480" cy="10534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5774" y="4725669"/>
              <a:ext cx="1183005" cy="1062355"/>
            </a:xfrm>
            <a:custGeom>
              <a:avLst/>
              <a:gdLst/>
              <a:ahLst/>
              <a:cxnLst/>
              <a:rect l="l" t="t" r="r" b="b"/>
              <a:pathLst>
                <a:path w="1183005" h="1062354">
                  <a:moveTo>
                    <a:pt x="0" y="1062354"/>
                  </a:moveTo>
                  <a:lnTo>
                    <a:pt x="1183005" y="1062354"/>
                  </a:lnTo>
                  <a:lnTo>
                    <a:pt x="1183005" y="0"/>
                  </a:lnTo>
                  <a:lnTo>
                    <a:pt x="0" y="0"/>
                  </a:lnTo>
                  <a:lnTo>
                    <a:pt x="0" y="106235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267" y="3012463"/>
            <a:ext cx="1188720" cy="1060704"/>
          </a:xfrm>
          <a:prstGeom prst="rect">
            <a:avLst/>
          </a:prstGeom>
        </p:spPr>
      </p:pic>
      <p:pic>
        <p:nvPicPr>
          <p:cNvPr id="1026" name="Picture 2" descr="п1">
            <a:extLst>
              <a:ext uri="{FF2B5EF4-FFF2-40B4-BE49-F238E27FC236}">
                <a16:creationId xmlns:a16="http://schemas.microsoft.com/office/drawing/2014/main" id="{0CD72594-1A2C-4133-8F68-017C98853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584" r="9595" b="2632"/>
          <a:stretch>
            <a:fillRect/>
          </a:stretch>
        </p:blipFill>
        <p:spPr bwMode="auto">
          <a:xfrm>
            <a:off x="475170" y="5338470"/>
            <a:ext cx="1192212" cy="105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3">
            <a:extLst>
              <a:ext uri="{FF2B5EF4-FFF2-40B4-BE49-F238E27FC236}">
                <a16:creationId xmlns:a16="http://schemas.microsoft.com/office/drawing/2014/main" id="{7877C2FA-4DB1-4005-9A57-98F1AAEBBE53}"/>
              </a:ext>
            </a:extLst>
          </p:cNvPr>
          <p:cNvSpPr txBox="1"/>
          <p:nvPr/>
        </p:nvSpPr>
        <p:spPr>
          <a:xfrm>
            <a:off x="1707657" y="5512593"/>
            <a:ext cx="5902591" cy="7162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dirty="0">
                <a:solidFill>
                  <a:srgbClr val="0070C0"/>
                </a:solidFill>
                <a:latin typeface="Trebuchet MS"/>
                <a:cs typeface="Trebuchet MS"/>
              </a:rPr>
              <a:t>Строительство/Строительно-монтажные работы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dirty="0">
                <a:latin typeface="Trebuchet MS"/>
                <a:cs typeface="Trebuchet MS"/>
              </a:rPr>
              <a:t>контроль на всех этапах строительства: проектирование, сопровождение, строительно-монтажные работы.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24212"/>
            <a:ext cx="9291637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Управление Строительными</a:t>
            </a:r>
            <a:r>
              <a:rPr spc="-15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Проектами</a:t>
            </a:r>
            <a:r>
              <a:rPr spc="-1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(УСП)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4312" y="981202"/>
            <a:ext cx="865124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Trebuchet MS"/>
                <a:cs typeface="Trebuchet MS"/>
              </a:rPr>
              <a:t>ООО</a:t>
            </a:r>
            <a:r>
              <a:rPr sz="1200" b="1" spc="10" dirty="0">
                <a:latin typeface="Trebuchet MS"/>
                <a:cs typeface="Trebuchet MS"/>
              </a:rPr>
              <a:t> </a:t>
            </a:r>
            <a:r>
              <a:rPr sz="1200" b="1" spc="-5" dirty="0">
                <a:latin typeface="Trebuchet MS"/>
                <a:cs typeface="Trebuchet MS"/>
              </a:rPr>
              <a:t>"ГорСтКонтроль"</a:t>
            </a:r>
            <a:r>
              <a:rPr sz="1200" b="1" spc="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осуществляет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строительный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контроль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организации,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планированию,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координации,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контролю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за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проектированием,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строительством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5" dirty="0">
                <a:latin typeface="Trebuchet MS"/>
                <a:cs typeface="Trebuchet MS"/>
              </a:rPr>
              <a:t> вводом 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-5" dirty="0">
                <a:latin typeface="Trebuchet MS"/>
                <a:cs typeface="Trebuchet MS"/>
              </a:rPr>
              <a:t> эксплуатацию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объектов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каждом этапе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879" y="1673237"/>
            <a:ext cx="4183888" cy="424577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347980">
              <a:lnSpc>
                <a:spcPct val="97100"/>
              </a:lnSpc>
              <a:spcBef>
                <a:spcPts val="140"/>
              </a:spcBef>
            </a:pPr>
            <a:r>
              <a:rPr sz="1200" spc="-5" dirty="0">
                <a:latin typeface="Trebuchet MS"/>
                <a:cs typeface="Trebuchet MS"/>
              </a:rPr>
              <a:t>Наша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команда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специалистов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выступает 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роли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координатора </a:t>
            </a:r>
            <a:r>
              <a:rPr sz="1200" b="1" i="1" spc="-34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процесса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строительства,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обеспечивая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эффективное 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управление </a:t>
            </a:r>
            <a:r>
              <a:rPr sz="1200" b="1" i="1" dirty="0">
                <a:latin typeface="Trebuchet MS"/>
                <a:cs typeface="Trebuchet MS"/>
              </a:rPr>
              <a:t>и</a:t>
            </a:r>
            <a:r>
              <a:rPr sz="1200" b="1" i="1" spc="-5" dirty="0">
                <a:latin typeface="Trebuchet MS"/>
                <a:cs typeface="Trebuchet MS"/>
              </a:rPr>
              <a:t> слаженную работу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над проектом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 marL="12700" marR="238760">
              <a:lnSpc>
                <a:spcPct val="100000"/>
              </a:lnSpc>
              <a:spcBef>
                <a:spcPts val="1205"/>
              </a:spcBef>
            </a:pPr>
            <a:r>
              <a:rPr sz="1200" dirty="0">
                <a:latin typeface="Trebuchet MS"/>
                <a:cs typeface="Trebuchet MS"/>
              </a:rPr>
              <a:t>В </a:t>
            </a:r>
            <a:r>
              <a:rPr sz="1200" spc="-5" dirty="0">
                <a:latin typeface="Trebuchet MS"/>
                <a:cs typeface="Trebuchet MS"/>
              </a:rPr>
              <a:t>результате которых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можно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получить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своевременную</a:t>
            </a:r>
            <a:r>
              <a:rPr sz="1200" spc="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сдачу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качественного сооружения,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избежав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при</a:t>
            </a:r>
            <a:r>
              <a:rPr sz="1200" spc="-5" dirty="0">
                <a:latin typeface="Trebuchet MS"/>
                <a:cs typeface="Trebuchet MS"/>
              </a:rPr>
              <a:t> этом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дополнительных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материальных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затрат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либо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финансовых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потерь </a:t>
            </a:r>
            <a:r>
              <a:rPr sz="1200" dirty="0">
                <a:latin typeface="Trebuchet MS"/>
                <a:cs typeface="Trebuchet MS"/>
              </a:rPr>
              <a:t>по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причине</a:t>
            </a:r>
            <a:endParaRPr sz="1200" dirty="0">
              <a:latin typeface="Trebuchet MS"/>
              <a:cs typeface="Trebuchet MS"/>
            </a:endParaRPr>
          </a:p>
          <a:p>
            <a:pPr marL="12700">
              <a:lnSpc>
                <a:spcPts val="1430"/>
              </a:lnSpc>
            </a:pPr>
            <a:r>
              <a:rPr sz="1200" b="1" i="1" spc="-5" dirty="0">
                <a:latin typeface="Trebuchet MS"/>
                <a:cs typeface="Trebuchet MS"/>
              </a:rPr>
              <a:t>неграмотного</a:t>
            </a:r>
            <a:r>
              <a:rPr sz="1200" b="1" i="1" spc="1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руководства</a:t>
            </a:r>
            <a:r>
              <a:rPr sz="1200" b="1" i="1" spc="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или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несогласованности</a:t>
            </a:r>
            <a:r>
              <a:rPr sz="1200" b="1" i="1" spc="1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действий</a:t>
            </a:r>
            <a:r>
              <a:rPr sz="1200" spc="-5" dirty="0">
                <a:latin typeface="Trebuchet MS"/>
                <a:cs typeface="Trebuchet MS"/>
              </a:rPr>
              <a:t>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Преимущества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665480">
              <a:lnSpc>
                <a:spcPct val="112400"/>
              </a:lnSpc>
              <a:spcBef>
                <a:spcPts val="18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Своевременное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оповещение </a:t>
            </a:r>
            <a:r>
              <a:rPr sz="1200" dirty="0">
                <a:latin typeface="Trebuchet MS"/>
                <a:cs typeface="Trebuchet MS"/>
              </a:rPr>
              <a:t>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возникающих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проблемах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задержках;</a:t>
            </a:r>
            <a:endParaRPr sz="1200" dirty="0">
              <a:latin typeface="Trebuchet MS"/>
              <a:cs typeface="Trebuchet MS"/>
            </a:endParaRPr>
          </a:p>
          <a:p>
            <a:pPr marL="12700" marR="802005">
              <a:lnSpc>
                <a:spcPct val="112500"/>
              </a:lnSpc>
              <a:spcBef>
                <a:spcPts val="9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Возможность предпринять необходимые меры для их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предотвращения;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Соблюдение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бюджета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сроков</a:t>
            </a:r>
            <a:r>
              <a:rPr sz="1200" spc="2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строительства;</a:t>
            </a:r>
            <a:endParaRPr sz="1200" dirty="0">
              <a:latin typeface="Trebuchet MS"/>
              <a:cs typeface="Trebuchet MS"/>
            </a:endParaRPr>
          </a:p>
          <a:p>
            <a:pPr marL="195580" indent="-182880">
              <a:lnSpc>
                <a:spcPct val="100000"/>
              </a:lnSpc>
              <a:spcBef>
                <a:spcPts val="59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Соответствие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специфическим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требованиям;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31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Минимизация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финансовых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рисков.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1473732"/>
            <a:ext cx="5334000" cy="51878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8382000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Технический</a:t>
            </a:r>
            <a:r>
              <a:rPr spc="-5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Надзор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(ТН)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249" y="1299411"/>
            <a:ext cx="6112951" cy="43978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Квалифицированный</a:t>
            </a:r>
            <a:r>
              <a:rPr sz="1400" b="1" spc="-3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0070C0"/>
                </a:solidFill>
                <a:latin typeface="Trebuchet MS"/>
                <a:cs typeface="Trebuchet MS"/>
              </a:rPr>
              <a:t>контроль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algn="just">
              <a:lnSpc>
                <a:spcPts val="1430"/>
              </a:lnSpc>
              <a:spcBef>
                <a:spcPts val="15"/>
              </a:spcBef>
            </a:pPr>
            <a:r>
              <a:rPr sz="1200" spc="-5" dirty="0">
                <a:latin typeface="Trebuchet MS"/>
                <a:cs typeface="Trebuchet MS"/>
              </a:rPr>
              <a:t>ООО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«ГорСтКонтроль»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осуществляет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услугу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квалифицированного</a:t>
            </a:r>
            <a:endParaRPr sz="1200" dirty="0">
              <a:latin typeface="Trebuchet MS"/>
              <a:cs typeface="Trebuchet MS"/>
            </a:endParaRPr>
          </a:p>
          <a:p>
            <a:pPr marL="12700" marR="69215" algn="just">
              <a:lnSpc>
                <a:spcPct val="98900"/>
              </a:lnSpc>
              <a:spcBef>
                <a:spcPts val="5"/>
              </a:spcBef>
            </a:pPr>
            <a:r>
              <a:rPr sz="1200" b="1" i="1" spc="-5" dirty="0">
                <a:latin typeface="Trebuchet MS"/>
                <a:cs typeface="Trebuchet MS"/>
              </a:rPr>
              <a:t>технического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надзора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способствуя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исключению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нарушений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технологии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помогая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сэкономить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средства</a:t>
            </a:r>
            <a:r>
              <a:rPr sz="1200" dirty="0">
                <a:latin typeface="Trebuchet MS"/>
                <a:cs typeface="Trebuchet MS"/>
              </a:rPr>
              <a:t> 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способствуя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качеству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объекта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 </a:t>
            </a:r>
            <a:r>
              <a:rPr sz="1200" dirty="0">
                <a:latin typeface="Trebuchet MS"/>
                <a:cs typeface="Trebuchet MS"/>
              </a:rPr>
              <a:t>всех </a:t>
            </a:r>
            <a:r>
              <a:rPr sz="1200" spc="-5" dirty="0">
                <a:latin typeface="Trebuchet MS"/>
                <a:cs typeface="Trebuchet MS"/>
              </a:rPr>
              <a:t>этапах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5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99400"/>
              </a:lnSpc>
            </a:pPr>
            <a:r>
              <a:rPr sz="1200" spc="-5" dirty="0" err="1">
                <a:latin typeface="Trebuchet MS"/>
                <a:cs typeface="Trebuchet MS"/>
              </a:rPr>
              <a:t>По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каждому</a:t>
            </a:r>
            <a:r>
              <a:rPr sz="1200" spc="-5" dirty="0">
                <a:latin typeface="Trebuchet MS"/>
                <a:cs typeface="Trebuchet MS"/>
              </a:rPr>
              <a:t> посещению объекта (или </a:t>
            </a:r>
            <a:r>
              <a:rPr sz="1200" dirty="0">
                <a:latin typeface="Trebuchet MS"/>
                <a:cs typeface="Trebuchet MS"/>
              </a:rPr>
              <a:t>с </a:t>
            </a:r>
            <a:r>
              <a:rPr sz="1200" spc="-5" dirty="0">
                <a:latin typeface="Trebuchet MS"/>
                <a:cs typeface="Trebuchet MS"/>
              </a:rPr>
              <a:t>частотой, необходимой </a:t>
            </a:r>
            <a:r>
              <a:rPr sz="1200" spc="-5" dirty="0" err="1">
                <a:latin typeface="Trebuchet MS"/>
                <a:cs typeface="Trebuchet MS"/>
              </a:rPr>
              <a:t>заказчику</a:t>
            </a:r>
            <a:r>
              <a:rPr sz="1200" spc="-5" dirty="0">
                <a:latin typeface="Trebuchet MS"/>
                <a:cs typeface="Trebuchet MS"/>
              </a:rPr>
              <a:t>)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составляются</a:t>
            </a:r>
            <a:r>
              <a:rPr sz="1200" spc="-5" dirty="0">
                <a:latin typeface="Trebuchet MS"/>
                <a:cs typeface="Trebuchet MS"/>
              </a:rPr>
              <a:t> отчетные материалы </a:t>
            </a:r>
            <a:r>
              <a:rPr sz="1200" dirty="0">
                <a:latin typeface="Trebuchet MS"/>
                <a:cs typeface="Trebuchet MS"/>
              </a:rPr>
              <a:t>о </a:t>
            </a:r>
            <a:r>
              <a:rPr sz="1200" spc="-5" dirty="0">
                <a:latin typeface="Trebuchet MS"/>
                <a:cs typeface="Trebuchet MS"/>
              </a:rPr>
              <a:t>ходе реализации проекта, включающие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описание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выявленных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дефектов</a:t>
            </a:r>
            <a:r>
              <a:rPr sz="1200" dirty="0">
                <a:latin typeface="Trebuchet MS"/>
                <a:cs typeface="Trebuchet MS"/>
              </a:rPr>
              <a:t> и</a:t>
            </a:r>
            <a:r>
              <a:rPr sz="1200" spc="36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нарушений,</a:t>
            </a:r>
            <a:r>
              <a:rPr sz="1200" spc="35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фотоматериалы,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рекомендации </a:t>
            </a:r>
            <a:r>
              <a:rPr sz="1200" dirty="0">
                <a:latin typeface="Trebuchet MS"/>
                <a:cs typeface="Trebuchet MS"/>
              </a:rPr>
              <a:t>по </a:t>
            </a:r>
            <a:r>
              <a:rPr sz="1200" spc="-5" dirty="0">
                <a:latin typeface="Trebuchet MS"/>
                <a:cs typeface="Trebuchet MS"/>
              </a:rPr>
              <a:t>устранению выявленных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нарушений.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Преимущества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43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Осуществление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строгого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контроля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 </a:t>
            </a:r>
            <a:r>
              <a:rPr sz="1200" dirty="0">
                <a:latin typeface="Trebuchet MS"/>
                <a:cs typeface="Trebuchet MS"/>
              </a:rPr>
              <a:t>всех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этапах</a:t>
            </a:r>
            <a:r>
              <a:rPr sz="1200" spc="10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строительства;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22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Проведение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строительной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экспертизы;</a:t>
            </a:r>
            <a:endParaRPr sz="1200" dirty="0">
              <a:latin typeface="Trebuchet MS"/>
              <a:cs typeface="Trebuchet MS"/>
            </a:endParaRPr>
          </a:p>
          <a:p>
            <a:pPr marL="184785" marR="381635" indent="-172720">
              <a:lnSpc>
                <a:spcPts val="2110"/>
              </a:lnSpc>
              <a:spcBef>
                <a:spcPts val="10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Гарантия строгого исполнения строителями разработанного</a:t>
            </a:r>
            <a:r>
              <a:rPr sz="1200" dirty="0">
                <a:latin typeface="Trebuchet MS"/>
                <a:cs typeface="Trebuchet MS"/>
              </a:rPr>
              <a:t> проекта и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использование утвержденных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сметой материалов;</a:t>
            </a:r>
            <a:endParaRPr sz="1200" dirty="0">
              <a:latin typeface="Trebuchet MS"/>
              <a:cs typeface="Trebuchet MS"/>
            </a:endParaRPr>
          </a:p>
          <a:p>
            <a:pPr marL="184785" marR="290830" indent="-172720">
              <a:lnSpc>
                <a:spcPts val="1960"/>
              </a:lnSpc>
              <a:spcBef>
                <a:spcPts val="17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dirty="0">
                <a:latin typeface="Trebuchet MS"/>
                <a:cs typeface="Trebuchet MS"/>
              </a:rPr>
              <a:t>Контроль </a:t>
            </a:r>
            <a:r>
              <a:rPr sz="1200" spc="-5" dirty="0">
                <a:latin typeface="Trebuchet MS"/>
                <a:cs typeface="Trebuchet MS"/>
              </a:rPr>
              <a:t>на соответствие </a:t>
            </a:r>
            <a:r>
              <a:rPr sz="1200" dirty="0">
                <a:latin typeface="Trebuchet MS"/>
                <a:cs typeface="Trebuchet MS"/>
              </a:rPr>
              <a:t>всех </a:t>
            </a:r>
            <a:r>
              <a:rPr sz="1200" spc="-5" dirty="0">
                <a:latin typeface="Trebuchet MS"/>
                <a:cs typeface="Trebuchet MS"/>
              </a:rPr>
              <a:t>проводимых работ нормам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стандартам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действующих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СНиПов;</a:t>
            </a:r>
            <a:endParaRPr sz="1200" dirty="0">
              <a:latin typeface="Trebuchet MS"/>
              <a:cs typeface="Trebuchet MS"/>
            </a:endParaRPr>
          </a:p>
          <a:p>
            <a:pPr marL="184785" marR="19685" indent="-172720">
              <a:lnSpc>
                <a:spcPts val="2090"/>
              </a:lnSpc>
              <a:spcBef>
                <a:spcPts val="7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Гарантия своевременного ввода </a:t>
            </a:r>
            <a:r>
              <a:rPr sz="1200" dirty="0">
                <a:latin typeface="Trebuchet MS"/>
                <a:cs typeface="Trebuchet MS"/>
              </a:rPr>
              <a:t>в </a:t>
            </a:r>
            <a:r>
              <a:rPr sz="1200" spc="-5" dirty="0">
                <a:latin typeface="Trebuchet MS"/>
                <a:cs typeface="Trebuchet MS"/>
              </a:rPr>
              <a:t>эксплуатацию надежного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долговечного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сооружения.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0" y="1219200"/>
            <a:ext cx="3352800" cy="4963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5710238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Технический</a:t>
            </a:r>
            <a:r>
              <a:rPr spc="-5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Аудит</a:t>
            </a:r>
            <a:r>
              <a:rPr spc="-9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(ТА)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4312" y="1374394"/>
            <a:ext cx="6012688" cy="3157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Коммерциализация</a:t>
            </a:r>
            <a:r>
              <a:rPr sz="1400" b="1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результатов</a:t>
            </a:r>
            <a:r>
              <a:rPr sz="1400" b="1" spc="-6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аудита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247015">
              <a:lnSpc>
                <a:spcPct val="98400"/>
              </a:lnSpc>
              <a:spcBef>
                <a:spcPts val="40"/>
              </a:spcBef>
              <a:tabLst>
                <a:tab pos="1170940" algn="l"/>
                <a:tab pos="2625090" algn="l"/>
                <a:tab pos="3530600" algn="l"/>
                <a:tab pos="4351655" algn="l"/>
              </a:tabLst>
            </a:pPr>
            <a:r>
              <a:rPr sz="1200" spc="-5" dirty="0">
                <a:latin typeface="Trebuchet MS"/>
                <a:cs typeface="Trebuchet MS"/>
              </a:rPr>
              <a:t>Специалисты	«ГорСтКонтроль»	обладают	</a:t>
            </a:r>
            <a:r>
              <a:rPr sz="1200" b="1" i="1" spc="-5" dirty="0">
                <a:latin typeface="Trebuchet MS"/>
                <a:cs typeface="Trebuchet MS"/>
              </a:rPr>
              <a:t>лучшим	профильным 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техническим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образованием,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обеспечивая комплексное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выполнение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ТА на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профессиональном уровне</a:t>
            </a:r>
            <a:r>
              <a:rPr sz="1200" spc="-5" dirty="0">
                <a:latin typeface="Trebuchet MS"/>
                <a:cs typeface="Trebuchet MS"/>
              </a:rPr>
              <a:t>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99600"/>
              </a:lnSpc>
              <a:spcBef>
                <a:spcPts val="5"/>
              </a:spcBef>
            </a:pPr>
            <a:r>
              <a:rPr sz="1200" spc="-5" dirty="0">
                <a:latin typeface="Trebuchet MS"/>
                <a:cs typeface="Trebuchet MS"/>
              </a:rPr>
              <a:t>При проведении ТА производится сбор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анализ информации </a:t>
            </a:r>
            <a:r>
              <a:rPr sz="1200" dirty="0">
                <a:latin typeface="Trebuchet MS"/>
                <a:cs typeface="Trebuchet MS"/>
              </a:rPr>
              <a:t>с </a:t>
            </a:r>
            <a:r>
              <a:rPr sz="1200" spc="-5" dirty="0">
                <a:latin typeface="Trebuchet MS"/>
                <a:cs typeface="Trebuchet MS"/>
              </a:rPr>
              <a:t>последующей </a:t>
            </a:r>
            <a:r>
              <a:rPr sz="1200" dirty="0">
                <a:latin typeface="Trebuchet MS"/>
                <a:cs typeface="Trebuchet MS"/>
              </a:rPr>
              <a:t> ее </a:t>
            </a:r>
            <a:r>
              <a:rPr sz="1200" spc="-5" dirty="0">
                <a:latin typeface="Trebuchet MS"/>
                <a:cs typeface="Trebuchet MS"/>
              </a:rPr>
              <a:t>комплексной оценкой. </a:t>
            </a:r>
            <a:r>
              <a:rPr sz="1200" dirty="0">
                <a:latin typeface="Trebuchet MS"/>
                <a:cs typeface="Trebuchet MS"/>
              </a:rPr>
              <a:t>А </a:t>
            </a:r>
            <a:r>
              <a:rPr sz="1200" spc="-5" dirty="0">
                <a:latin typeface="Trebuchet MS"/>
                <a:cs typeface="Trebuchet MS"/>
              </a:rPr>
              <a:t>результатом данного аудита является вынесение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рекомендаций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5" dirty="0">
                <a:latin typeface="Trebuchet MS"/>
                <a:cs typeface="Trebuchet MS"/>
              </a:rPr>
              <a:t>предложений </a:t>
            </a:r>
            <a:r>
              <a:rPr sz="1200" dirty="0">
                <a:latin typeface="Trebuchet MS"/>
                <a:cs typeface="Trebuchet MS"/>
              </a:rPr>
              <a:t>в </a:t>
            </a:r>
            <a:r>
              <a:rPr sz="1200" spc="-5" dirty="0">
                <a:latin typeface="Trebuchet MS"/>
                <a:cs typeface="Trebuchet MS"/>
              </a:rPr>
              <a:t>форме технического отчета, благодаря </a:t>
            </a:r>
            <a:r>
              <a:rPr sz="1200" dirty="0">
                <a:latin typeface="Trebuchet MS"/>
                <a:cs typeface="Trebuchet MS"/>
              </a:rPr>
              <a:t>чему 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предприятие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может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получить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возможность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планомерного</a:t>
            </a:r>
            <a:r>
              <a:rPr sz="1200" spc="3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последовательного развития.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Преимущества: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99060">
              <a:lnSpc>
                <a:spcPts val="1970"/>
              </a:lnSpc>
              <a:spcBef>
                <a:spcPts val="40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  <a:tab pos="1052195" algn="l"/>
                <a:tab pos="2428240" algn="l"/>
                <a:tab pos="3379470" algn="l"/>
                <a:tab pos="3604895" algn="l"/>
              </a:tabLst>
            </a:pPr>
            <a:r>
              <a:rPr sz="1200" spc="-5" dirty="0">
                <a:latin typeface="Trebuchet MS"/>
                <a:cs typeface="Trebuchet MS"/>
              </a:rPr>
              <a:t>Позволяет	</a:t>
            </a:r>
            <a:r>
              <a:rPr sz="1200" b="1" i="1" spc="-5" dirty="0">
                <a:latin typeface="Trebuchet MS"/>
                <a:cs typeface="Trebuchet MS"/>
              </a:rPr>
              <a:t>прогнозировать	ситуацию</a:t>
            </a:r>
            <a:r>
              <a:rPr sz="1200" spc="-5" dirty="0">
                <a:latin typeface="Trebuchet MS"/>
                <a:cs typeface="Trebuchet MS"/>
              </a:rPr>
              <a:t>,	</a:t>
            </a:r>
            <a:r>
              <a:rPr sz="1200" dirty="0">
                <a:latin typeface="Trebuchet MS"/>
                <a:cs typeface="Trebuchet MS"/>
              </a:rPr>
              <a:t>и	</a:t>
            </a:r>
            <a:r>
              <a:rPr sz="1200" spc="-5" dirty="0">
                <a:latin typeface="Trebuchet MS"/>
                <a:cs typeface="Trebuchet MS"/>
              </a:rPr>
              <a:t>управлять существующими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рисками;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26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b="1" i="1" spc="-5" dirty="0">
                <a:latin typeface="Trebuchet MS"/>
                <a:cs typeface="Trebuchet MS"/>
              </a:rPr>
              <a:t>Минимизация потерь</a:t>
            </a:r>
            <a:r>
              <a:rPr sz="1200" spc="-5" dirty="0">
                <a:latin typeface="Trebuchet MS"/>
                <a:cs typeface="Trebuchet MS"/>
              </a:rPr>
              <a:t>, экономическая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выгода после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оптимизации;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312" y="4504944"/>
            <a:ext cx="3256279" cy="8432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8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  <a:tab pos="1049020" algn="l"/>
                <a:tab pos="2312035" algn="l"/>
              </a:tabLst>
            </a:pPr>
            <a:r>
              <a:rPr sz="1200" dirty="0">
                <a:latin typeface="Trebuchet MS"/>
                <a:cs typeface="Trebuchet MS"/>
              </a:rPr>
              <a:t>Вари</a:t>
            </a:r>
            <a:r>
              <a:rPr sz="1200" spc="-5" dirty="0">
                <a:latin typeface="Trebuchet MS"/>
                <a:cs typeface="Trebuchet MS"/>
              </a:rPr>
              <a:t>ант</a:t>
            </a:r>
            <a:r>
              <a:rPr sz="1200" dirty="0">
                <a:latin typeface="Trebuchet MS"/>
                <a:cs typeface="Trebuchet MS"/>
              </a:rPr>
              <a:t>ы	</a:t>
            </a:r>
            <a:r>
              <a:rPr sz="1200" b="1" i="1" spc="-5" dirty="0">
                <a:latin typeface="Trebuchet MS"/>
                <a:cs typeface="Trebuchet MS"/>
              </a:rPr>
              <a:t>ре</a:t>
            </a:r>
            <a:r>
              <a:rPr sz="1200" b="1" i="1" dirty="0">
                <a:latin typeface="Trebuchet MS"/>
                <a:cs typeface="Trebuchet MS"/>
              </a:rPr>
              <a:t>комен</a:t>
            </a:r>
            <a:r>
              <a:rPr sz="1200" b="1" i="1" spc="-5" dirty="0">
                <a:latin typeface="Trebuchet MS"/>
                <a:cs typeface="Trebuchet MS"/>
              </a:rPr>
              <a:t>д</a:t>
            </a:r>
            <a:r>
              <a:rPr sz="1200" b="1" i="1" dirty="0">
                <a:latin typeface="Trebuchet MS"/>
                <a:cs typeface="Trebuchet MS"/>
              </a:rPr>
              <a:t>а</a:t>
            </a:r>
            <a:r>
              <a:rPr sz="1200" b="1" i="1" spc="-10" dirty="0">
                <a:latin typeface="Trebuchet MS"/>
                <a:cs typeface="Trebuchet MS"/>
              </a:rPr>
              <a:t>ц</a:t>
            </a:r>
            <a:r>
              <a:rPr sz="1200" b="1" i="1" spc="-5" dirty="0">
                <a:latin typeface="Trebuchet MS"/>
                <a:cs typeface="Trebuchet MS"/>
              </a:rPr>
              <a:t>и</a:t>
            </a:r>
            <a:r>
              <a:rPr sz="1200" b="1" i="1" dirty="0">
                <a:latin typeface="Trebuchet MS"/>
                <a:cs typeface="Trebuchet MS"/>
              </a:rPr>
              <a:t>й	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за</a:t>
            </a:r>
            <a:r>
              <a:rPr sz="1200" dirty="0">
                <a:latin typeface="Trebuchet MS"/>
                <a:cs typeface="Trebuchet MS"/>
              </a:rPr>
              <a:t>виси</a:t>
            </a:r>
            <a:r>
              <a:rPr sz="1200" spc="-5" dirty="0">
                <a:latin typeface="Trebuchet MS"/>
                <a:cs typeface="Trebuchet MS"/>
              </a:rPr>
              <a:t>м</a:t>
            </a:r>
            <a:r>
              <a:rPr sz="1200" dirty="0">
                <a:latin typeface="Trebuchet MS"/>
                <a:cs typeface="Trebuchet MS"/>
              </a:rPr>
              <a:t>ых  </a:t>
            </a:r>
            <a:r>
              <a:rPr sz="1200" spc="-5" dirty="0">
                <a:latin typeface="Trebuchet MS"/>
                <a:cs typeface="Trebuchet MS"/>
              </a:rPr>
              <a:t>технического состояния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объекта;</a:t>
            </a:r>
            <a:endParaRPr sz="12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9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Четкое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понимание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ситуации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объекте.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89375" y="4589145"/>
            <a:ext cx="2056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6305" algn="l"/>
              </a:tabLst>
            </a:pPr>
            <a:r>
              <a:rPr sz="1200" spc="-5" dirty="0">
                <a:latin typeface="Trebuchet MS"/>
                <a:cs typeface="Trebuchet MS"/>
              </a:rPr>
              <a:t>экспертов	</a:t>
            </a:r>
            <a:r>
              <a:rPr sz="1200" dirty="0">
                <a:latin typeface="Trebuchet MS"/>
                <a:cs typeface="Trebuchet MS"/>
              </a:rPr>
              <a:t>по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оптимизации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3491" y="1345690"/>
            <a:ext cx="3256279" cy="45217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7620000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Техническое</a:t>
            </a:r>
            <a:r>
              <a:rPr spc="-7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обследование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idx="4294967295"/>
          </p:nvPr>
        </p:nvSpPr>
        <p:spPr>
          <a:xfrm>
            <a:off x="0" y="1981200"/>
            <a:ext cx="5613400" cy="31750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0" marR="5080" indent="0">
              <a:lnSpc>
                <a:spcPts val="1430"/>
              </a:lnSpc>
              <a:spcBef>
                <a:spcPts val="155"/>
              </a:spcBef>
              <a:buNone/>
              <a:tabLst>
                <a:tab pos="1353820" algn="l"/>
                <a:tab pos="2165985" algn="l"/>
                <a:tab pos="3059430" algn="l"/>
                <a:tab pos="4130675" algn="l"/>
                <a:tab pos="5160010" algn="l"/>
              </a:tabLst>
            </a:pPr>
            <a:r>
              <a:rPr sz="1200" spc="-5" dirty="0">
                <a:latin typeface="Trebuchet MS" panose="020B0603020202020204" pitchFamily="34" charset="0"/>
              </a:rPr>
              <a:t>техн</a:t>
            </a:r>
            <a:r>
              <a:rPr sz="1200" dirty="0">
                <a:latin typeface="Trebuchet MS" panose="020B0603020202020204" pitchFamily="34" charset="0"/>
              </a:rPr>
              <a:t>о</a:t>
            </a:r>
            <a:r>
              <a:rPr sz="1200" spc="-5" dirty="0">
                <a:latin typeface="Trebuchet MS" panose="020B0603020202020204" pitchFamily="34" charset="0"/>
              </a:rPr>
              <a:t>л</a:t>
            </a:r>
            <a:r>
              <a:rPr sz="1200" dirty="0">
                <a:latin typeface="Trebuchet MS" panose="020B0603020202020204" pitchFamily="34" charset="0"/>
              </a:rPr>
              <a:t>о</a:t>
            </a:r>
            <a:r>
              <a:rPr sz="1200" spc="-5" dirty="0">
                <a:latin typeface="Trebuchet MS" panose="020B0603020202020204" pitchFamily="34" charset="0"/>
              </a:rPr>
              <a:t>г</a:t>
            </a:r>
            <a:r>
              <a:rPr sz="1200" dirty="0">
                <a:latin typeface="Trebuchet MS" panose="020B0603020202020204" pitchFamily="34" charset="0"/>
              </a:rPr>
              <a:t>и</a:t>
            </a:r>
            <a:r>
              <a:rPr sz="1200" spc="-5" dirty="0">
                <a:latin typeface="Trebuchet MS" panose="020B0603020202020204" pitchFamily="34" charset="0"/>
              </a:rPr>
              <a:t>ч</a:t>
            </a:r>
            <a:r>
              <a:rPr sz="1200" dirty="0">
                <a:latin typeface="Trebuchet MS" panose="020B0603020202020204" pitchFamily="34" charset="0"/>
              </a:rPr>
              <a:t>е</a:t>
            </a:r>
            <a:r>
              <a:rPr sz="1200" spc="-5" dirty="0">
                <a:latin typeface="Trebuchet MS" panose="020B0603020202020204" pitchFamily="34" charset="0"/>
              </a:rPr>
              <a:t>с</a:t>
            </a:r>
            <a:r>
              <a:rPr sz="1200" spc="5" dirty="0">
                <a:latin typeface="Trebuchet MS" panose="020B0603020202020204" pitchFamily="34" charset="0"/>
              </a:rPr>
              <a:t>к</a:t>
            </a:r>
            <a:r>
              <a:rPr sz="1200" dirty="0">
                <a:latin typeface="Trebuchet MS" panose="020B0603020202020204" pitchFamily="34" charset="0"/>
              </a:rPr>
              <a:t>их	</a:t>
            </a:r>
            <a:r>
              <a:rPr sz="1200" spc="-5" dirty="0">
                <a:latin typeface="Trebuchet MS" panose="020B0603020202020204" pitchFamily="34" charset="0"/>
              </a:rPr>
              <a:t>участк</a:t>
            </a:r>
            <a:r>
              <a:rPr sz="1200" spc="5" dirty="0">
                <a:latin typeface="Trebuchet MS" panose="020B0603020202020204" pitchFamily="34" charset="0"/>
              </a:rPr>
              <a:t>о</a:t>
            </a:r>
            <a:r>
              <a:rPr sz="1200" dirty="0">
                <a:latin typeface="Trebuchet MS" panose="020B0603020202020204" pitchFamily="34" charset="0"/>
              </a:rPr>
              <a:t>в,	о</a:t>
            </a:r>
            <a:r>
              <a:rPr sz="1200" spc="-5" dirty="0">
                <a:latin typeface="Trebuchet MS" panose="020B0603020202020204" pitchFamily="34" charset="0"/>
              </a:rPr>
              <a:t>тдель</a:t>
            </a:r>
            <a:r>
              <a:rPr sz="1200" dirty="0">
                <a:latin typeface="Trebuchet MS" panose="020B0603020202020204" pitchFamily="34" charset="0"/>
              </a:rPr>
              <a:t>ных	прои</a:t>
            </a:r>
            <a:r>
              <a:rPr sz="1200" spc="-10" dirty="0">
                <a:latin typeface="Trebuchet MS" panose="020B0603020202020204" pitchFamily="34" charset="0"/>
              </a:rPr>
              <a:t>з</a:t>
            </a:r>
            <a:r>
              <a:rPr sz="1200" dirty="0">
                <a:latin typeface="Trebuchet MS" panose="020B0603020202020204" pitchFamily="34" charset="0"/>
              </a:rPr>
              <a:t>во</a:t>
            </a:r>
            <a:r>
              <a:rPr sz="1200" spc="-10" dirty="0">
                <a:latin typeface="Trebuchet MS" panose="020B0603020202020204" pitchFamily="34" charset="0"/>
              </a:rPr>
              <a:t>д</a:t>
            </a:r>
            <a:r>
              <a:rPr sz="1200" spc="-5" dirty="0">
                <a:latin typeface="Trebuchet MS" panose="020B0603020202020204" pitchFamily="34" charset="0"/>
              </a:rPr>
              <a:t>ст</a:t>
            </a:r>
            <a:r>
              <a:rPr sz="1200" dirty="0">
                <a:latin typeface="Trebuchet MS" panose="020B0603020202020204" pitchFamily="34" charset="0"/>
              </a:rPr>
              <a:t>в,	инж</a:t>
            </a:r>
            <a:r>
              <a:rPr sz="1200" spc="5" dirty="0">
                <a:latin typeface="Trebuchet MS" panose="020B0603020202020204" pitchFamily="34" charset="0"/>
              </a:rPr>
              <a:t>е</a:t>
            </a:r>
            <a:r>
              <a:rPr sz="1200" spc="-5" dirty="0">
                <a:latin typeface="Trebuchet MS" panose="020B0603020202020204" pitchFamily="34" charset="0"/>
              </a:rPr>
              <a:t>н</a:t>
            </a:r>
            <a:r>
              <a:rPr sz="1200" dirty="0">
                <a:latin typeface="Trebuchet MS" panose="020B0603020202020204" pitchFamily="34" charset="0"/>
              </a:rPr>
              <a:t>ер</a:t>
            </a:r>
            <a:r>
              <a:rPr sz="1200" spc="-15" dirty="0">
                <a:latin typeface="Trebuchet MS" panose="020B0603020202020204" pitchFamily="34" charset="0"/>
              </a:rPr>
              <a:t>н</a:t>
            </a:r>
            <a:r>
              <a:rPr sz="1200" dirty="0">
                <a:latin typeface="Trebuchet MS" panose="020B0603020202020204" pitchFamily="34" charset="0"/>
              </a:rPr>
              <a:t>ых	</a:t>
            </a:r>
            <a:r>
              <a:rPr sz="1200" spc="-25" dirty="0">
                <a:latin typeface="Trebuchet MS" panose="020B0603020202020204" pitchFamily="34" charset="0"/>
              </a:rPr>
              <a:t>се</a:t>
            </a:r>
            <a:r>
              <a:rPr sz="1200" spc="-30" dirty="0">
                <a:latin typeface="Trebuchet MS" panose="020B0603020202020204" pitchFamily="34" charset="0"/>
              </a:rPr>
              <a:t>т</a:t>
            </a:r>
            <a:r>
              <a:rPr sz="1200" spc="-25" dirty="0">
                <a:latin typeface="Trebuchet MS" panose="020B0603020202020204" pitchFamily="34" charset="0"/>
              </a:rPr>
              <a:t>е</a:t>
            </a:r>
            <a:r>
              <a:rPr sz="1200" spc="-30" dirty="0">
                <a:latin typeface="Trebuchet MS" panose="020B0603020202020204" pitchFamily="34" charset="0"/>
              </a:rPr>
              <a:t>й</a:t>
            </a:r>
            <a:r>
              <a:rPr sz="1200" dirty="0">
                <a:latin typeface="Trebuchet MS" panose="020B0603020202020204" pitchFamily="34" charset="0"/>
              </a:rPr>
              <a:t>,  </a:t>
            </a:r>
            <a:r>
              <a:rPr sz="1200" spc="-5" dirty="0">
                <a:latin typeface="Trebuchet MS" panose="020B0603020202020204" pitchFamily="34" charset="0"/>
              </a:rPr>
              <a:t>зданий</a:t>
            </a:r>
            <a:r>
              <a:rPr sz="1200" spc="-15" dirty="0">
                <a:latin typeface="Trebuchet MS" panose="020B0603020202020204" pitchFamily="34" charset="0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и</a:t>
            </a:r>
            <a:r>
              <a:rPr sz="1200" spc="2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сооружений.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spc="-5" dirty="0">
              <a:latin typeface="Trebuchet MS" panose="020B0603020202020204" pitchFamily="34" charset="0"/>
            </a:endParaRPr>
          </a:p>
          <a:p>
            <a:pPr marL="0" marR="125095" indent="0">
              <a:lnSpc>
                <a:spcPct val="99400"/>
              </a:lnSpc>
              <a:buNone/>
            </a:pPr>
            <a:r>
              <a:rPr sz="1200" spc="-5" dirty="0">
                <a:latin typeface="Trebuchet MS" panose="020B0603020202020204" pitchFamily="34" charset="0"/>
              </a:rPr>
              <a:t>Заказчик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получает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полный </a:t>
            </a:r>
            <a:r>
              <a:rPr sz="1200" dirty="0">
                <a:latin typeface="Trebuchet MS" panose="020B0603020202020204" pitchFamily="34" charset="0"/>
              </a:rPr>
              <a:t>и 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объективный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 отчет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о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состоянии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10" dirty="0">
                <a:latin typeface="Trebuchet MS" panose="020B0603020202020204" pitchFamily="34" charset="0"/>
              </a:rPr>
              <a:t>здания,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его </a:t>
            </a:r>
            <a:r>
              <a:rPr sz="1200" spc="-34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конструкций </a:t>
            </a:r>
            <a:r>
              <a:rPr sz="1200" dirty="0">
                <a:latin typeface="Trebuchet MS" panose="020B0603020202020204" pitchFamily="34" charset="0"/>
              </a:rPr>
              <a:t>и </a:t>
            </a:r>
            <a:r>
              <a:rPr sz="1200" spc="-5" dirty="0">
                <a:latin typeface="Trebuchet MS" panose="020B0603020202020204" pitchFamily="34" charset="0"/>
              </a:rPr>
              <a:t>различных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коммуникаций.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Это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позволяет точно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рассчитать 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стоимость 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работ</a:t>
            </a:r>
            <a:r>
              <a:rPr sz="1200" dirty="0">
                <a:latin typeface="Trebuchet MS" panose="020B0603020202020204" pitchFamily="34" charset="0"/>
              </a:rPr>
              <a:t>, </a:t>
            </a:r>
            <a:r>
              <a:rPr sz="1200" spc="-5" dirty="0">
                <a:latin typeface="Trebuchet MS" panose="020B0603020202020204" pitchFamily="34" charset="0"/>
              </a:rPr>
              <a:t>которые нужно </a:t>
            </a:r>
            <a:r>
              <a:rPr sz="1200" dirty="0">
                <a:latin typeface="Trebuchet MS" panose="020B0603020202020204" pitchFamily="34" charset="0"/>
              </a:rPr>
              <a:t>будет </a:t>
            </a:r>
            <a:r>
              <a:rPr sz="1200" spc="-5" dirty="0">
                <a:latin typeface="Trebuchet MS" panose="020B0603020202020204" pitchFamily="34" charset="0"/>
              </a:rPr>
              <a:t>провести, чтобы 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устранить 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выявленные неисправности </a:t>
            </a:r>
            <a:r>
              <a:rPr sz="1200" dirty="0">
                <a:latin typeface="Trebuchet MS" panose="020B0603020202020204" pitchFamily="34" charset="0"/>
              </a:rPr>
              <a:t>и</a:t>
            </a:r>
            <a:r>
              <a:rPr sz="1200" spc="-5" dirty="0">
                <a:latin typeface="Trebuchet MS" panose="020B0603020202020204" pitchFamily="34" charset="0"/>
              </a:rPr>
              <a:t> дефекты.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r>
              <a:rPr sz="1200" b="1" spc="-5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Преимущества:</a:t>
            </a:r>
            <a:endParaRPr sz="1200" dirty="0">
              <a:solidFill>
                <a:srgbClr val="0070C0"/>
              </a:solidFill>
              <a:latin typeface="Trebuchet MS" panose="020B0603020202020204" pitchFamily="34" charset="0"/>
              <a:cs typeface="Trebuchet MS"/>
            </a:endParaRPr>
          </a:p>
          <a:p>
            <a:pPr marL="12700" marR="718185">
              <a:lnSpc>
                <a:spcPct val="120800"/>
              </a:lnSpc>
              <a:spcBef>
                <a:spcPts val="1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  <a:tab pos="1385570" algn="l"/>
                <a:tab pos="2524125" algn="l"/>
                <a:tab pos="2806700" algn="l"/>
                <a:tab pos="3734435" algn="l"/>
              </a:tabLst>
            </a:pPr>
            <a:r>
              <a:rPr sz="1200" spc="-5" dirty="0">
                <a:latin typeface="Trebuchet MS" panose="020B0603020202020204" pitchFamily="34" charset="0"/>
              </a:rPr>
              <a:t>Д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остоверная	информация	</a:t>
            </a:r>
            <a:r>
              <a:rPr sz="1200" dirty="0">
                <a:latin typeface="Trebuchet MS" panose="020B0603020202020204" pitchFamily="34" charset="0"/>
              </a:rPr>
              <a:t>о	</a:t>
            </a:r>
            <a:r>
              <a:rPr sz="1200" spc="-5" dirty="0">
                <a:latin typeface="Trebuchet MS" panose="020B0603020202020204" pitchFamily="34" charset="0"/>
              </a:rPr>
              <a:t>состоянии	здания, 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конструктивных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элементов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и </a:t>
            </a:r>
            <a:r>
              <a:rPr sz="1200" spc="-5" dirty="0">
                <a:latin typeface="Trebuchet MS" panose="020B0603020202020204" pitchFamily="34" charset="0"/>
              </a:rPr>
              <a:t>различных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коммуникационных</a:t>
            </a:r>
            <a:r>
              <a:rPr sz="1200" spc="-15" dirty="0">
                <a:latin typeface="Trebuchet MS" panose="020B0603020202020204" pitchFamily="34" charset="0"/>
              </a:rPr>
              <a:t> </a:t>
            </a:r>
            <a:r>
              <a:rPr sz="1200" spc="-10" dirty="0">
                <a:latin typeface="Trebuchet MS" panose="020B0603020202020204" pitchFamily="34" charset="0"/>
              </a:rPr>
              <a:t>систем;</a:t>
            </a:r>
          </a:p>
          <a:p>
            <a:pPr marL="12700" marR="321945">
              <a:lnSpc>
                <a:spcPct val="120800"/>
              </a:lnSpc>
              <a:spcBef>
                <a:spcPts val="11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  <a:tab pos="1396365" algn="l"/>
                <a:tab pos="2338070" algn="l"/>
                <a:tab pos="3312160" algn="l"/>
                <a:tab pos="4156710" algn="l"/>
                <a:tab pos="4551680" algn="l"/>
              </a:tabLst>
            </a:pP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Уто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чня</a:t>
            </a:r>
            <a:r>
              <a:rPr sz="1200" b="1" i="1" spc="-5" dirty="0">
                <a:latin typeface="Trebuchet MS" panose="020B0603020202020204" pitchFamily="34" charset="0"/>
                <a:cs typeface="Trebuchet MS"/>
              </a:rPr>
              <a:t>ю</a:t>
            </a:r>
            <a:r>
              <a:rPr sz="1200" b="1" i="1" dirty="0">
                <a:latin typeface="Trebuchet MS" panose="020B0603020202020204" pitchFamily="34" charset="0"/>
                <a:cs typeface="Trebuchet MS"/>
              </a:rPr>
              <a:t>тся	</a:t>
            </a:r>
            <a:r>
              <a:rPr sz="1200" spc="-5" dirty="0">
                <a:latin typeface="Trebuchet MS" panose="020B0603020202020204" pitchFamily="34" charset="0"/>
              </a:rPr>
              <a:t>м</a:t>
            </a:r>
            <a:r>
              <a:rPr sz="1200" spc="-10" dirty="0">
                <a:latin typeface="Trebuchet MS" panose="020B0603020202020204" pitchFamily="34" charset="0"/>
              </a:rPr>
              <a:t>а</a:t>
            </a:r>
            <a:r>
              <a:rPr sz="1200" spc="-5" dirty="0">
                <a:latin typeface="Trebuchet MS" panose="020B0603020202020204" pitchFamily="34" charset="0"/>
              </a:rPr>
              <a:t>с</a:t>
            </a:r>
            <a:r>
              <a:rPr sz="1200" dirty="0">
                <a:latin typeface="Trebuchet MS" panose="020B0603020202020204" pitchFamily="34" charset="0"/>
              </a:rPr>
              <a:t>ш</a:t>
            </a:r>
            <a:r>
              <a:rPr sz="1200" spc="-5" dirty="0">
                <a:latin typeface="Trebuchet MS" panose="020B0603020202020204" pitchFamily="34" charset="0"/>
              </a:rPr>
              <a:t>т</a:t>
            </a:r>
            <a:r>
              <a:rPr sz="1200" spc="-10" dirty="0">
                <a:latin typeface="Trebuchet MS" panose="020B0603020202020204" pitchFamily="34" charset="0"/>
              </a:rPr>
              <a:t>а</a:t>
            </a:r>
            <a:r>
              <a:rPr sz="1200" dirty="0">
                <a:latin typeface="Trebuchet MS" panose="020B0603020202020204" pitchFamily="34" charset="0"/>
              </a:rPr>
              <a:t>бы	</a:t>
            </a:r>
            <a:r>
              <a:rPr sz="1200" spc="-5" dirty="0">
                <a:latin typeface="Trebuchet MS" panose="020B0603020202020204" pitchFamily="34" charset="0"/>
              </a:rPr>
              <a:t>д</a:t>
            </a:r>
            <a:r>
              <a:rPr sz="1200" dirty="0">
                <a:latin typeface="Trebuchet MS" panose="020B0603020202020204" pitchFamily="34" charset="0"/>
              </a:rPr>
              <a:t>еф</a:t>
            </a:r>
            <a:r>
              <a:rPr sz="1200" spc="5" dirty="0">
                <a:latin typeface="Trebuchet MS" panose="020B0603020202020204" pitchFamily="34" charset="0"/>
              </a:rPr>
              <a:t>е</a:t>
            </a:r>
            <a:r>
              <a:rPr sz="1200" dirty="0">
                <a:latin typeface="Trebuchet MS" panose="020B0603020202020204" pitchFamily="34" charset="0"/>
              </a:rPr>
              <a:t>к</a:t>
            </a:r>
            <a:r>
              <a:rPr sz="1200" spc="-5" dirty="0">
                <a:latin typeface="Trebuchet MS" panose="020B0603020202020204" pitchFamily="34" charset="0"/>
              </a:rPr>
              <a:t>т</a:t>
            </a:r>
            <a:r>
              <a:rPr sz="1200" spc="-15" dirty="0">
                <a:latin typeface="Trebuchet MS" panose="020B0603020202020204" pitchFamily="34" charset="0"/>
              </a:rPr>
              <a:t>о</a:t>
            </a:r>
            <a:r>
              <a:rPr sz="1200" dirty="0">
                <a:latin typeface="Trebuchet MS" panose="020B0603020202020204" pitchFamily="34" charset="0"/>
              </a:rPr>
              <a:t>в,	при</a:t>
            </a:r>
            <a:r>
              <a:rPr sz="1200" spc="-5" dirty="0">
                <a:latin typeface="Trebuchet MS" panose="020B0603020202020204" pitchFamily="34" charset="0"/>
              </a:rPr>
              <a:t>ч</a:t>
            </a:r>
            <a:r>
              <a:rPr sz="1200" dirty="0">
                <a:latin typeface="Trebuchet MS" panose="020B0603020202020204" pitchFamily="34" charset="0"/>
              </a:rPr>
              <a:t>ины	</a:t>
            </a:r>
            <a:r>
              <a:rPr sz="1200" spc="-5" dirty="0">
                <a:latin typeface="Trebuchet MS" panose="020B0603020202020204" pitchFamily="34" charset="0"/>
              </a:rPr>
              <a:t>и</a:t>
            </a:r>
            <a:r>
              <a:rPr sz="1200" dirty="0">
                <a:latin typeface="Trebuchet MS" panose="020B0603020202020204" pitchFamily="34" charset="0"/>
              </a:rPr>
              <a:t>х	</a:t>
            </a:r>
            <a:r>
              <a:rPr sz="1200" spc="-10" dirty="0">
                <a:latin typeface="Trebuchet MS" panose="020B0603020202020204" pitchFamily="34" charset="0"/>
              </a:rPr>
              <a:t>по</a:t>
            </a:r>
            <a:r>
              <a:rPr sz="1200" spc="-30" dirty="0">
                <a:latin typeface="Trebuchet MS" panose="020B0603020202020204" pitchFamily="34" charset="0"/>
              </a:rPr>
              <a:t>я</a:t>
            </a:r>
            <a:r>
              <a:rPr sz="1200" spc="-10" dirty="0">
                <a:latin typeface="Trebuchet MS" panose="020B0603020202020204" pitchFamily="34" charset="0"/>
              </a:rPr>
              <a:t>в</a:t>
            </a:r>
            <a:r>
              <a:rPr sz="1200" spc="-20" dirty="0">
                <a:latin typeface="Trebuchet MS" panose="020B0603020202020204" pitchFamily="34" charset="0"/>
              </a:rPr>
              <a:t>л</a:t>
            </a:r>
            <a:r>
              <a:rPr sz="1200" spc="-25" dirty="0">
                <a:latin typeface="Trebuchet MS" panose="020B0603020202020204" pitchFamily="34" charset="0"/>
              </a:rPr>
              <a:t>е</a:t>
            </a:r>
            <a:r>
              <a:rPr sz="1200" spc="-15" dirty="0">
                <a:latin typeface="Trebuchet MS" panose="020B0603020202020204" pitchFamily="34" charset="0"/>
              </a:rPr>
              <a:t>ни</a:t>
            </a:r>
            <a:r>
              <a:rPr sz="1200" dirty="0">
                <a:latin typeface="Trebuchet MS" panose="020B0603020202020204" pitchFamily="34" charset="0"/>
              </a:rPr>
              <a:t>я  и</a:t>
            </a:r>
            <a:r>
              <a:rPr sz="1200" spc="-1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разрабатываются </a:t>
            </a:r>
            <a:r>
              <a:rPr sz="1200" dirty="0">
                <a:latin typeface="Trebuchet MS" panose="020B0603020202020204" pitchFamily="34" charset="0"/>
              </a:rPr>
              <a:t>меры </a:t>
            </a:r>
            <a:r>
              <a:rPr sz="1200" spc="-5" dirty="0">
                <a:latin typeface="Trebuchet MS" panose="020B0603020202020204" pitchFamily="34" charset="0"/>
              </a:rPr>
              <a:t>по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их</a:t>
            </a:r>
            <a:r>
              <a:rPr sz="1200" spc="-1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устранению;</a:t>
            </a:r>
          </a:p>
          <a:p>
            <a:pPr marL="184785" indent="-172720">
              <a:lnSpc>
                <a:spcPct val="100000"/>
              </a:lnSpc>
              <a:spcBef>
                <a:spcPts val="50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 panose="020B0603020202020204" pitchFamily="34" charset="0"/>
              </a:rPr>
              <a:t>При</a:t>
            </a:r>
            <a:r>
              <a:rPr sz="1200" spc="9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обследовании</a:t>
            </a:r>
            <a:r>
              <a:rPr sz="1200" spc="9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незавершенного</a:t>
            </a:r>
            <a:r>
              <a:rPr sz="1200" spc="12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объекта</a:t>
            </a:r>
            <a:r>
              <a:rPr sz="1200" spc="90" dirty="0">
                <a:latin typeface="Trebuchet MS" panose="020B0603020202020204" pitchFamily="34" charset="0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оценивается</a:t>
            </a:r>
            <a:r>
              <a:rPr sz="1200" spc="95" dirty="0">
                <a:latin typeface="Trebuchet MS" panose="020B0603020202020204" pitchFamily="34" charset="0"/>
              </a:rPr>
              <a:t> </a:t>
            </a:r>
            <a:r>
              <a:rPr sz="1200" spc="-5" dirty="0" err="1">
                <a:latin typeface="Trebuchet MS" panose="020B0603020202020204" pitchFamily="34" charset="0"/>
              </a:rPr>
              <a:t>его</a:t>
            </a:r>
            <a:r>
              <a:rPr sz="1200" spc="110" dirty="0">
                <a:latin typeface="Trebuchet MS" panose="020B0603020202020204" pitchFamily="34" charset="0"/>
              </a:rPr>
              <a:t> </a:t>
            </a:r>
            <a:r>
              <a:rPr sz="1200" b="1" i="1" spc="-5" dirty="0" err="1">
                <a:latin typeface="Trebuchet MS" panose="020B0603020202020204" pitchFamily="34" charset="0"/>
                <a:cs typeface="Trebuchet MS"/>
              </a:rPr>
              <a:t>состояние</a:t>
            </a:r>
            <a:r>
              <a:rPr lang="ru-RU" sz="1200" b="1" i="1" spc="-5" dirty="0">
                <a:latin typeface="Trebuchet MS" panose="020B0603020202020204" pitchFamily="34" charset="0"/>
                <a:cs typeface="Trebuchet MS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и</a:t>
            </a:r>
            <a:r>
              <a:rPr sz="1200" spc="-5" dirty="0">
                <a:latin typeface="Trebuchet MS" panose="020B0603020202020204" pitchFamily="34" charset="0"/>
              </a:rPr>
              <a:t> </a:t>
            </a:r>
            <a:r>
              <a:rPr sz="1200" dirty="0">
                <a:latin typeface="Trebuchet MS" panose="020B0603020202020204" pitchFamily="34" charset="0"/>
              </a:rPr>
              <a:t>решается </a:t>
            </a:r>
            <a:r>
              <a:rPr sz="1200" spc="-5" dirty="0">
                <a:latin typeface="Trebuchet MS" panose="020B0603020202020204" pitchFamily="34" charset="0"/>
              </a:rPr>
              <a:t>вопрос</a:t>
            </a:r>
            <a:r>
              <a:rPr sz="1200" dirty="0">
                <a:latin typeface="Trebuchet MS" panose="020B0603020202020204" pitchFamily="34" charset="0"/>
              </a:rPr>
              <a:t> о</a:t>
            </a:r>
            <a:r>
              <a:rPr sz="1200" spc="-1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целесообразности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продолжать</a:t>
            </a:r>
            <a:r>
              <a:rPr sz="1200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строительные</a:t>
            </a:r>
            <a:r>
              <a:rPr sz="1200" spc="5" dirty="0">
                <a:latin typeface="Trebuchet MS" panose="020B0603020202020204" pitchFamily="34" charset="0"/>
              </a:rPr>
              <a:t> </a:t>
            </a:r>
            <a:r>
              <a:rPr sz="1200" spc="-5" dirty="0">
                <a:latin typeface="Trebuchet MS" panose="020B0603020202020204" pitchFamily="34" charset="0"/>
              </a:rPr>
              <a:t>работы.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4312" y="1374394"/>
            <a:ext cx="34442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Обследование</a:t>
            </a:r>
            <a:r>
              <a:rPr sz="1400" b="1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технического</a:t>
            </a:r>
            <a:r>
              <a:rPr sz="1400" b="1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Trebuchet MS"/>
                <a:cs typeface="Trebuchet MS"/>
              </a:rPr>
              <a:t>состояния</a:t>
            </a:r>
            <a:endParaRPr sz="14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312" y="1590802"/>
            <a:ext cx="429069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  <a:tabLst>
                <a:tab pos="546100" algn="l"/>
                <a:tab pos="1550035" algn="l"/>
                <a:tab pos="1997075" algn="l"/>
                <a:tab pos="2963545" algn="l"/>
                <a:tab pos="3207385" algn="l"/>
              </a:tabLst>
            </a:pPr>
            <a:r>
              <a:rPr sz="1200" spc="-5" dirty="0">
                <a:latin typeface="Trebuchet MS"/>
                <a:cs typeface="Trebuchet MS"/>
              </a:rPr>
              <a:t>ООО	«ГорСтКонтроль»	осуществляет	техническое </a:t>
            </a:r>
            <a:r>
              <a:rPr sz="1200" dirty="0">
                <a:latin typeface="Trebuchet MS"/>
                <a:cs typeface="Trebuchet MS"/>
              </a:rPr>
              <a:t> про</a:t>
            </a:r>
            <a:r>
              <a:rPr sz="1200" spc="-5" dirty="0">
                <a:latin typeface="Trebuchet MS"/>
                <a:cs typeface="Trebuchet MS"/>
              </a:rPr>
              <a:t>м</a:t>
            </a:r>
            <a:r>
              <a:rPr sz="1200" dirty="0">
                <a:latin typeface="Trebuchet MS"/>
                <a:cs typeface="Trebuchet MS"/>
              </a:rPr>
              <a:t>ышл</a:t>
            </a:r>
            <a:r>
              <a:rPr sz="1200" spc="-1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нн</a:t>
            </a:r>
            <a:r>
              <a:rPr sz="1200" spc="5" dirty="0">
                <a:latin typeface="Trebuchet MS"/>
                <a:cs typeface="Trebuchet MS"/>
              </a:rPr>
              <a:t>ы</a:t>
            </a:r>
            <a:r>
              <a:rPr sz="1200" dirty="0">
                <a:latin typeface="Trebuchet MS"/>
                <a:cs typeface="Trebuchet MS"/>
              </a:rPr>
              <a:t>х	пре</a:t>
            </a:r>
            <a:r>
              <a:rPr sz="1200" spc="-10" dirty="0">
                <a:latin typeface="Trebuchet MS"/>
                <a:cs typeface="Trebuchet MS"/>
              </a:rPr>
              <a:t>д</a:t>
            </a:r>
            <a:r>
              <a:rPr sz="1200" dirty="0">
                <a:latin typeface="Trebuchet MS"/>
                <a:cs typeface="Trebuchet MS"/>
              </a:rPr>
              <a:t>при</a:t>
            </a:r>
            <a:r>
              <a:rPr sz="1200" spc="-10" dirty="0">
                <a:latin typeface="Trebuchet MS"/>
                <a:cs typeface="Trebuchet MS"/>
              </a:rPr>
              <a:t>я</a:t>
            </a:r>
            <a:r>
              <a:rPr sz="1200" spc="-5" dirty="0">
                <a:latin typeface="Trebuchet MS"/>
                <a:cs typeface="Trebuchet MS"/>
              </a:rPr>
              <a:t>т</a:t>
            </a:r>
            <a:r>
              <a:rPr sz="1200" spc="-10" dirty="0">
                <a:latin typeface="Trebuchet MS"/>
                <a:cs typeface="Trebuchet MS"/>
              </a:rPr>
              <a:t>и</a:t>
            </a:r>
            <a:r>
              <a:rPr sz="1200" dirty="0">
                <a:latin typeface="Trebuchet MS"/>
                <a:cs typeface="Trebuchet MS"/>
              </a:rPr>
              <a:t>й,	прои</a:t>
            </a:r>
            <a:r>
              <a:rPr sz="1200" spc="-10" dirty="0">
                <a:latin typeface="Trebuchet MS"/>
                <a:cs typeface="Trebuchet MS"/>
              </a:rPr>
              <a:t>з</a:t>
            </a:r>
            <a:r>
              <a:rPr sz="1200" dirty="0">
                <a:latin typeface="Trebuchet MS"/>
                <a:cs typeface="Trebuchet MS"/>
              </a:rPr>
              <a:t>во</a:t>
            </a:r>
            <a:r>
              <a:rPr sz="1200" spc="-10" dirty="0">
                <a:latin typeface="Trebuchet MS"/>
                <a:cs typeface="Trebuchet MS"/>
              </a:rPr>
              <a:t>д</a:t>
            </a:r>
            <a:r>
              <a:rPr sz="1200" spc="-5" dirty="0">
                <a:latin typeface="Trebuchet MS"/>
                <a:cs typeface="Trebuchet MS"/>
              </a:rPr>
              <a:t>ст</a:t>
            </a:r>
            <a:r>
              <a:rPr sz="1200" dirty="0">
                <a:latin typeface="Trebuchet MS"/>
                <a:cs typeface="Trebuchet MS"/>
              </a:rPr>
              <a:t>ве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spc="-10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ых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79390" y="1590802"/>
            <a:ext cx="1299845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обследование</a:t>
            </a:r>
            <a:endParaRPr sz="1200">
              <a:latin typeface="Trebuchet MS"/>
              <a:cs typeface="Trebuchet MS"/>
            </a:endParaRPr>
          </a:p>
          <a:p>
            <a:pPr marL="410209">
              <a:lnSpc>
                <a:spcPts val="1435"/>
              </a:lnSpc>
            </a:pPr>
            <a:r>
              <a:rPr sz="1200" spc="-15" dirty="0">
                <a:latin typeface="Trebuchet MS"/>
                <a:cs typeface="Trebuchet MS"/>
              </a:rPr>
              <a:t>комплексов,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3680" y="1338072"/>
            <a:ext cx="2927604" cy="41727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8805863" cy="506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Строительная</a:t>
            </a:r>
            <a:r>
              <a:rPr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Испытательная</a:t>
            </a:r>
            <a:r>
              <a:rPr spc="-15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Лаборатория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874" y="1187969"/>
            <a:ext cx="7914769" cy="44820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200" b="1" spc="-5" dirty="0">
                <a:solidFill>
                  <a:srgbClr val="0070C0"/>
                </a:solidFill>
                <a:latin typeface="Trebuchet MS"/>
                <a:cs typeface="Trebuchet MS"/>
              </a:rPr>
              <a:t>Лаборатория</a:t>
            </a:r>
            <a:r>
              <a:rPr sz="1200" b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Trebuchet MS"/>
                <a:cs typeface="Trebuchet MS"/>
              </a:rPr>
              <a:t>неразрушающего</a:t>
            </a:r>
            <a:r>
              <a:rPr sz="1200" b="1" spc="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Trebuchet MS"/>
                <a:cs typeface="Trebuchet MS"/>
              </a:rPr>
              <a:t>контроля</a:t>
            </a: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38100" marR="172720">
              <a:lnSpc>
                <a:spcPts val="1430"/>
              </a:lnSpc>
              <a:spcBef>
                <a:spcPts val="75"/>
              </a:spcBef>
            </a:pPr>
            <a:r>
              <a:rPr sz="1200" spc="-5" dirty="0">
                <a:latin typeface="Trebuchet MS"/>
                <a:cs typeface="Trebuchet MS"/>
              </a:rPr>
              <a:t>ООО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«ГорСтКонтроль»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имеет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собственную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мобильную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строительную</a:t>
            </a:r>
            <a:r>
              <a:rPr sz="1200" b="1" i="1" dirty="0">
                <a:latin typeface="Trebuchet MS"/>
                <a:cs typeface="Trebuchet MS"/>
              </a:rPr>
              <a:t> лабораторию</a:t>
            </a:r>
            <a:r>
              <a:rPr sz="1200" b="1" i="1" spc="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оказывает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услуги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для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заказчика </a:t>
            </a:r>
            <a:r>
              <a:rPr sz="1200" dirty="0">
                <a:latin typeface="Trebuchet MS"/>
                <a:cs typeface="Trebuchet MS"/>
              </a:rPr>
              <a:t>по всей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территории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Европейской</a:t>
            </a:r>
            <a:r>
              <a:rPr sz="1200" spc="-5" dirty="0">
                <a:latin typeface="Trebuchet MS"/>
                <a:cs typeface="Trebuchet MS"/>
              </a:rPr>
              <a:t> части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России.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Trebuchet MS"/>
              <a:cs typeface="Trebuchet MS"/>
            </a:endParaRPr>
          </a:p>
          <a:p>
            <a:pPr marL="38100" marR="190500">
              <a:lnSpc>
                <a:spcPts val="1390"/>
              </a:lnSpc>
            </a:pPr>
            <a:r>
              <a:rPr sz="1200" spc="-5" dirty="0">
                <a:latin typeface="Trebuchet MS"/>
                <a:cs typeface="Trebuchet MS"/>
              </a:rPr>
              <a:t>Клиенту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предоставляются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документы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полным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перечнем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выполненных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измерений,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полученных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данных, </a:t>
            </a:r>
            <a:r>
              <a:rPr sz="1200" dirty="0">
                <a:latin typeface="Trebuchet MS"/>
                <a:cs typeface="Trebuchet MS"/>
              </a:rPr>
              <a:t>их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анализом</a:t>
            </a:r>
            <a:r>
              <a:rPr sz="1200" dirty="0">
                <a:latin typeface="Trebuchet MS"/>
                <a:cs typeface="Trebuchet MS"/>
              </a:rPr>
              <a:t> и</a:t>
            </a:r>
            <a:r>
              <a:rPr sz="1200" spc="-5" dirty="0">
                <a:latin typeface="Trebuchet MS"/>
                <a:cs typeface="Trebuchet MS"/>
              </a:rPr>
              <a:t> результатами.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Trebuchet MS"/>
              <a:cs typeface="Trebuchet MS"/>
            </a:endParaRPr>
          </a:p>
          <a:p>
            <a:pPr marL="38100" marR="5080">
              <a:lnSpc>
                <a:spcPct val="99600"/>
              </a:lnSpc>
              <a:tabLst>
                <a:tab pos="1042669" algn="l"/>
                <a:tab pos="1768475" algn="l"/>
                <a:tab pos="2173605" algn="l"/>
                <a:tab pos="6615430" algn="l"/>
                <a:tab pos="7243445" algn="l"/>
              </a:tabLst>
            </a:pPr>
            <a:r>
              <a:rPr sz="1200" b="1" i="1" spc="-5" dirty="0">
                <a:latin typeface="Trebuchet MS"/>
                <a:cs typeface="Trebuchet MS"/>
              </a:rPr>
              <a:t>Нер</a:t>
            </a:r>
            <a:r>
              <a:rPr sz="1200" b="1" i="1" dirty="0">
                <a:latin typeface="Trebuchet MS"/>
                <a:cs typeface="Trebuchet MS"/>
              </a:rPr>
              <a:t>а</a:t>
            </a:r>
            <a:r>
              <a:rPr sz="1200" b="1" i="1" spc="-5" dirty="0">
                <a:latin typeface="Trebuchet MS"/>
                <a:cs typeface="Trebuchet MS"/>
              </a:rPr>
              <a:t>зруш</a:t>
            </a:r>
            <a:r>
              <a:rPr sz="1200" b="1" i="1" dirty="0">
                <a:latin typeface="Trebuchet MS"/>
                <a:cs typeface="Trebuchet MS"/>
              </a:rPr>
              <a:t>а</a:t>
            </a:r>
            <a:r>
              <a:rPr sz="1200" b="1" i="1" spc="-5" dirty="0">
                <a:latin typeface="Trebuchet MS"/>
                <a:cs typeface="Trebuchet MS"/>
              </a:rPr>
              <a:t>ющи</a:t>
            </a:r>
            <a:r>
              <a:rPr sz="1200" b="1" i="1" dirty="0">
                <a:latin typeface="Trebuchet MS"/>
                <a:cs typeface="Trebuchet MS"/>
              </a:rPr>
              <a:t>й </a:t>
            </a:r>
            <a:r>
              <a:rPr sz="1200" b="1" i="1" spc="120" dirty="0">
                <a:latin typeface="Trebuchet MS"/>
                <a:cs typeface="Trebuchet MS"/>
              </a:rPr>
              <a:t> </a:t>
            </a:r>
            <a:r>
              <a:rPr sz="1200" b="1" i="1" dirty="0">
                <a:latin typeface="Trebuchet MS"/>
                <a:cs typeface="Trebuchet MS"/>
              </a:rPr>
              <a:t>к</a:t>
            </a:r>
            <a:r>
              <a:rPr sz="1200" b="1" i="1" spc="10" dirty="0">
                <a:latin typeface="Trebuchet MS"/>
                <a:cs typeface="Trebuchet MS"/>
              </a:rPr>
              <a:t>о</a:t>
            </a:r>
            <a:r>
              <a:rPr sz="1200" b="1" i="1" dirty="0">
                <a:latin typeface="Trebuchet MS"/>
                <a:cs typeface="Trebuchet MS"/>
              </a:rPr>
              <a:t>нтроль </a:t>
            </a:r>
            <a:r>
              <a:rPr sz="1200" b="1" i="1" spc="114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- </a:t>
            </a:r>
            <a:r>
              <a:rPr sz="1200" spc="1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эт</a:t>
            </a:r>
            <a:r>
              <a:rPr sz="1200" dirty="0">
                <a:latin typeface="Trebuchet MS"/>
                <a:cs typeface="Trebuchet MS"/>
              </a:rPr>
              <a:t>о </a:t>
            </a:r>
            <a:r>
              <a:rPr sz="1200" spc="1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оце</a:t>
            </a:r>
            <a:r>
              <a:rPr sz="1200" spc="-10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ка </a:t>
            </a:r>
            <a:r>
              <a:rPr sz="1200" spc="114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оп</a:t>
            </a:r>
            <a:r>
              <a:rPr sz="1200" spc="-10" dirty="0">
                <a:latin typeface="Trebuchet MS"/>
                <a:cs typeface="Trebuchet MS"/>
              </a:rPr>
              <a:t>р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д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л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spc="-10" dirty="0">
                <a:latin typeface="Trebuchet MS"/>
                <a:cs typeface="Trebuchet MS"/>
              </a:rPr>
              <a:t>н</a:t>
            </a:r>
            <a:r>
              <a:rPr sz="1200" spc="10" dirty="0">
                <a:latin typeface="Trebuchet MS"/>
                <a:cs typeface="Trebuchet MS"/>
              </a:rPr>
              <a:t>ы</a:t>
            </a:r>
            <a:r>
              <a:rPr sz="1200" dirty="0">
                <a:latin typeface="Trebuchet MS"/>
                <a:cs typeface="Trebuchet MS"/>
              </a:rPr>
              <a:t>х </a:t>
            </a:r>
            <a:r>
              <a:rPr sz="1200" spc="114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</a:t>
            </a:r>
            <a:r>
              <a:rPr sz="1200" spc="-20" dirty="0">
                <a:latin typeface="Trebuchet MS"/>
                <a:cs typeface="Trebuchet MS"/>
              </a:rPr>
              <a:t>а</a:t>
            </a:r>
            <a:r>
              <a:rPr sz="1200" dirty="0">
                <a:latin typeface="Trebuchet MS"/>
                <a:cs typeface="Trebuchet MS"/>
              </a:rPr>
              <a:t>р</a:t>
            </a:r>
            <a:r>
              <a:rPr sz="1200" spc="-5" dirty="0">
                <a:latin typeface="Trebuchet MS"/>
                <a:cs typeface="Trebuchet MS"/>
              </a:rPr>
              <a:t>аметр</a:t>
            </a:r>
            <a:r>
              <a:rPr sz="1200" dirty="0">
                <a:latin typeface="Trebuchet MS"/>
                <a:cs typeface="Trebuchet MS"/>
              </a:rPr>
              <a:t>ов, </a:t>
            </a:r>
            <a:r>
              <a:rPr sz="1200" dirty="0" err="1">
                <a:latin typeface="Trebuchet MS"/>
                <a:cs typeface="Trebuchet MS"/>
              </a:rPr>
              <a:t>не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тр</a:t>
            </a:r>
            <a:r>
              <a:rPr sz="1200" dirty="0" err="1">
                <a:latin typeface="Trebuchet MS"/>
                <a:cs typeface="Trebuchet MS"/>
              </a:rPr>
              <a:t>ебу</a:t>
            </a:r>
            <a:r>
              <a:rPr sz="1200" spc="-15" dirty="0" err="1">
                <a:latin typeface="Trebuchet MS"/>
                <a:cs typeface="Trebuchet MS"/>
              </a:rPr>
              <a:t>ю</a:t>
            </a:r>
            <a:r>
              <a:rPr sz="1200" dirty="0" err="1">
                <a:latin typeface="Trebuchet MS"/>
                <a:cs typeface="Trebuchet MS"/>
              </a:rPr>
              <a:t>щ</a:t>
            </a:r>
            <a:r>
              <a:rPr sz="1200" spc="-10" dirty="0" err="1">
                <a:latin typeface="Trebuchet MS"/>
                <a:cs typeface="Trebuchet MS"/>
              </a:rPr>
              <a:t>а</a:t>
            </a:r>
            <a:r>
              <a:rPr sz="1200" dirty="0" err="1">
                <a:latin typeface="Trebuchet MS"/>
                <a:cs typeface="Trebuchet MS"/>
              </a:rPr>
              <a:t>я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dirty="0" err="1">
                <a:latin typeface="Trebuchet MS"/>
                <a:cs typeface="Trebuchet MS"/>
              </a:rPr>
              <a:t>о</a:t>
            </a:r>
            <a:r>
              <a:rPr sz="1200" spc="-5" dirty="0" err="1">
                <a:latin typeface="Trebuchet MS"/>
                <a:cs typeface="Trebuchet MS"/>
              </a:rPr>
              <a:t>тб</a:t>
            </a:r>
            <a:r>
              <a:rPr sz="1200" dirty="0" err="1">
                <a:latin typeface="Trebuchet MS"/>
                <a:cs typeface="Trebuchet MS"/>
              </a:rPr>
              <a:t>ора</a:t>
            </a:r>
            <a:r>
              <a:rPr lang="ru-RU" sz="1200" dirty="0">
                <a:latin typeface="Trebuchet MS"/>
                <a:cs typeface="Trebuchet MS"/>
              </a:rPr>
              <a:t> </a:t>
            </a:r>
            <a:r>
              <a:rPr sz="1200" spc="-10" dirty="0" err="1">
                <a:latin typeface="Trebuchet MS"/>
                <a:cs typeface="Trebuchet MS"/>
              </a:rPr>
              <a:t>о</a:t>
            </a:r>
            <a:r>
              <a:rPr sz="1200" spc="-15" dirty="0" err="1">
                <a:latin typeface="Trebuchet MS"/>
                <a:cs typeface="Trebuchet MS"/>
              </a:rPr>
              <a:t>б</a:t>
            </a:r>
            <a:r>
              <a:rPr sz="1200" spc="-10" dirty="0" err="1">
                <a:latin typeface="Trebuchet MS"/>
                <a:cs typeface="Trebuchet MS"/>
              </a:rPr>
              <a:t>р</a:t>
            </a:r>
            <a:r>
              <a:rPr sz="1200" spc="-20" dirty="0" err="1">
                <a:latin typeface="Trebuchet MS"/>
                <a:cs typeface="Trebuchet MS"/>
              </a:rPr>
              <a:t>аз</a:t>
            </a:r>
            <a:r>
              <a:rPr sz="1200" spc="-25" dirty="0" err="1">
                <a:latin typeface="Trebuchet MS"/>
                <a:cs typeface="Trebuchet MS"/>
              </a:rPr>
              <a:t>ц</a:t>
            </a:r>
            <a:r>
              <a:rPr sz="1200" spc="-10" dirty="0" err="1">
                <a:latin typeface="Trebuchet MS"/>
                <a:cs typeface="Trebuchet MS"/>
              </a:rPr>
              <a:t>о</a:t>
            </a:r>
            <a:r>
              <a:rPr sz="1200" spc="-20" dirty="0" err="1">
                <a:latin typeface="Trebuchet MS"/>
                <a:cs typeface="Trebuchet MS"/>
              </a:rPr>
              <a:t>в</a:t>
            </a:r>
            <a:r>
              <a:rPr sz="1200" dirty="0">
                <a:latin typeface="Trebuchet MS"/>
                <a:cs typeface="Trebuchet MS"/>
              </a:rPr>
              <a:t>,  </a:t>
            </a:r>
            <a:r>
              <a:rPr sz="1200" spc="-5" dirty="0" err="1">
                <a:latin typeface="Trebuchet MS"/>
                <a:cs typeface="Trebuchet MS"/>
              </a:rPr>
              <a:t>выполнения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бурения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или</a:t>
            </a:r>
            <a:r>
              <a:rPr lang="ru-RU" sz="1200" spc="-5" dirty="0">
                <a:latin typeface="Trebuchet MS"/>
                <a:cs typeface="Trebuchet MS"/>
              </a:rPr>
              <a:t> </a:t>
            </a:r>
            <a:r>
              <a:rPr sz="1200" spc="-5" dirty="0" err="1">
                <a:latin typeface="Trebuchet MS"/>
                <a:cs typeface="Trebuchet MS"/>
              </a:rPr>
              <a:t>механического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разрушения.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Конструкции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остаются пригодны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к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использованию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после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оценки,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она не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приводит </a:t>
            </a:r>
            <a:r>
              <a:rPr sz="1200" dirty="0">
                <a:latin typeface="Trebuchet MS"/>
                <a:cs typeface="Trebuchet MS"/>
              </a:rPr>
              <a:t>к </a:t>
            </a:r>
            <a:r>
              <a:rPr sz="1200" spc="-5" dirty="0">
                <a:latin typeface="Trebuchet MS"/>
                <a:cs typeface="Trebuchet MS"/>
              </a:rPr>
              <a:t>сокращению срока их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эксплуатации.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0070C0"/>
                </a:solidFill>
                <a:latin typeface="Trebuchet MS"/>
                <a:cs typeface="Trebuchet MS"/>
              </a:rPr>
              <a:t>Преимущества:</a:t>
            </a: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 marR="2355215">
              <a:lnSpc>
                <a:spcPct val="132500"/>
              </a:lnSpc>
              <a:spcBef>
                <a:spcPts val="295"/>
              </a:spcBef>
            </a:pPr>
            <a:r>
              <a:rPr sz="1200" spc="-5" dirty="0">
                <a:latin typeface="Trebuchet MS"/>
                <a:cs typeface="Trebuchet MS"/>
              </a:rPr>
              <a:t>Лабораторные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испытания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проходят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непосредственно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объекте.</a:t>
            </a:r>
            <a:r>
              <a:rPr sz="1200" dirty="0">
                <a:latin typeface="Trebuchet MS"/>
                <a:cs typeface="Trebuchet MS"/>
              </a:rPr>
              <a:t> В целом все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способы можно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разделить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на несколько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категорий: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43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Механические, </a:t>
            </a:r>
            <a:r>
              <a:rPr sz="1200" dirty="0">
                <a:latin typeface="Trebuchet MS"/>
                <a:cs typeface="Trebuchet MS"/>
              </a:rPr>
              <a:t>с</a:t>
            </a:r>
            <a:r>
              <a:rPr sz="1200" spc="-5" dirty="0">
                <a:latin typeface="Trebuchet MS"/>
                <a:cs typeface="Trebuchet MS"/>
              </a:rPr>
              <a:t> частичным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разрушением,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без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утраты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свойств;</a:t>
            </a:r>
          </a:p>
          <a:p>
            <a:pPr marL="184785" indent="-172720">
              <a:lnSpc>
                <a:spcPct val="100000"/>
              </a:lnSpc>
              <a:spcBef>
                <a:spcPts val="34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Оценка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прочности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поверхности;</a:t>
            </a:r>
            <a:endParaRPr sz="1200" dirty="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315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Trebuchet MS"/>
                <a:cs typeface="Trebuchet MS"/>
              </a:rPr>
              <a:t>Анализ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влажности </a:t>
            </a:r>
            <a:r>
              <a:rPr sz="1200" dirty="0">
                <a:latin typeface="Trebuchet MS"/>
                <a:cs typeface="Trebuchet MS"/>
              </a:rPr>
              <a:t>при</a:t>
            </a:r>
            <a:r>
              <a:rPr sz="1200" spc="-5" dirty="0">
                <a:latin typeface="Trebuchet MS"/>
                <a:cs typeface="Trebuchet MS"/>
              </a:rPr>
              <a:t> помощи соответствующих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приборов;</a:t>
            </a:r>
            <a:endParaRPr sz="1200" dirty="0">
              <a:latin typeface="Trebuchet MS"/>
              <a:cs typeface="Trebuchet MS"/>
            </a:endParaRPr>
          </a:p>
          <a:p>
            <a:pPr marL="184785" marR="2322830" indent="-172720">
              <a:lnSpc>
                <a:spcPts val="1960"/>
              </a:lnSpc>
              <a:spcBef>
                <a:spcPts val="260"/>
              </a:spcBef>
              <a:buClr>
                <a:srgbClr val="FF0000"/>
              </a:buClr>
              <a:buSzPct val="129166"/>
              <a:buFont typeface="Wingdings"/>
              <a:buChar char=""/>
              <a:tabLst>
                <a:tab pos="185420" algn="l"/>
                <a:tab pos="1478915" algn="l"/>
                <a:tab pos="2658745" algn="l"/>
                <a:tab pos="2914650" algn="l"/>
                <a:tab pos="4065270" algn="l"/>
              </a:tabLst>
            </a:pPr>
            <a:r>
              <a:rPr sz="1200" spc="-5" dirty="0">
                <a:latin typeface="Trebuchet MS"/>
                <a:cs typeface="Trebuchet MS"/>
              </a:rPr>
              <a:t>Ул</a:t>
            </a:r>
            <a:r>
              <a:rPr sz="1200" dirty="0">
                <a:latin typeface="Trebuchet MS"/>
                <a:cs typeface="Trebuchet MS"/>
              </a:rPr>
              <a:t>ь</a:t>
            </a:r>
            <a:r>
              <a:rPr sz="1200" spc="-5" dirty="0">
                <a:latin typeface="Trebuchet MS"/>
                <a:cs typeface="Trebuchet MS"/>
              </a:rPr>
              <a:t>траз</a:t>
            </a:r>
            <a:r>
              <a:rPr sz="1200" dirty="0">
                <a:latin typeface="Trebuchet MS"/>
                <a:cs typeface="Trebuchet MS"/>
              </a:rPr>
              <a:t>в</a:t>
            </a:r>
            <a:r>
              <a:rPr sz="1200" spc="-5" dirty="0">
                <a:latin typeface="Trebuchet MS"/>
                <a:cs typeface="Trebuchet MS"/>
              </a:rPr>
              <a:t>у</a:t>
            </a:r>
            <a:r>
              <a:rPr sz="1200" spc="5" dirty="0">
                <a:latin typeface="Trebuchet MS"/>
                <a:cs typeface="Trebuchet MS"/>
              </a:rPr>
              <a:t>к</a:t>
            </a:r>
            <a:r>
              <a:rPr sz="1200" dirty="0">
                <a:latin typeface="Trebuchet MS"/>
                <a:cs typeface="Trebuchet MS"/>
              </a:rPr>
              <a:t>о</a:t>
            </a:r>
            <a:r>
              <a:rPr sz="1200" spc="-10" dirty="0">
                <a:latin typeface="Trebuchet MS"/>
                <a:cs typeface="Trebuchet MS"/>
              </a:rPr>
              <a:t>в</a:t>
            </a:r>
            <a:r>
              <a:rPr sz="1200" dirty="0">
                <a:latin typeface="Trebuchet MS"/>
                <a:cs typeface="Trebuchet MS"/>
              </a:rPr>
              <a:t>ое	обследов</a:t>
            </a:r>
            <a:r>
              <a:rPr sz="1200" spc="-5" dirty="0">
                <a:latin typeface="Trebuchet MS"/>
                <a:cs typeface="Trebuchet MS"/>
              </a:rPr>
              <a:t>а</a:t>
            </a:r>
            <a:r>
              <a:rPr sz="1200" dirty="0">
                <a:latin typeface="Trebuchet MS"/>
                <a:cs typeface="Trebuchet MS"/>
              </a:rPr>
              <a:t>н</a:t>
            </a:r>
            <a:r>
              <a:rPr sz="1200" spc="-5" dirty="0">
                <a:latin typeface="Trebuchet MS"/>
                <a:cs typeface="Trebuchet MS"/>
              </a:rPr>
              <a:t>и</a:t>
            </a:r>
            <a:r>
              <a:rPr sz="1200" dirty="0">
                <a:latin typeface="Trebuchet MS"/>
                <a:cs typeface="Trebuchet MS"/>
              </a:rPr>
              <a:t>е	с	при</a:t>
            </a:r>
            <a:r>
              <a:rPr sz="1200" spc="-5" dirty="0">
                <a:latin typeface="Trebuchet MS"/>
                <a:cs typeface="Trebuchet MS"/>
              </a:rPr>
              <a:t>м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н</a:t>
            </a:r>
            <a:r>
              <a:rPr sz="1200" dirty="0">
                <a:latin typeface="Trebuchet MS"/>
                <a:cs typeface="Trebuchet MS"/>
              </a:rPr>
              <a:t>е</a:t>
            </a:r>
            <a:r>
              <a:rPr sz="1200" spc="-5" dirty="0">
                <a:latin typeface="Trebuchet MS"/>
                <a:cs typeface="Trebuchet MS"/>
              </a:rPr>
              <a:t>ние</a:t>
            </a:r>
            <a:r>
              <a:rPr sz="1200" dirty="0">
                <a:latin typeface="Trebuchet MS"/>
                <a:cs typeface="Trebuchet MS"/>
              </a:rPr>
              <a:t>м	</a:t>
            </a:r>
            <a:r>
              <a:rPr sz="1200" spc="-5" dirty="0">
                <a:latin typeface="Trebuchet MS"/>
                <a:cs typeface="Trebuchet MS"/>
              </a:rPr>
              <a:t>с</a:t>
            </a:r>
            <a:r>
              <a:rPr sz="1200" spc="5" dirty="0">
                <a:latin typeface="Trebuchet MS"/>
                <a:cs typeface="Trebuchet MS"/>
              </a:rPr>
              <a:t>п</a:t>
            </a:r>
            <a:r>
              <a:rPr sz="1200" dirty="0">
                <a:latin typeface="Trebuchet MS"/>
                <a:cs typeface="Trebuchet MS"/>
              </a:rPr>
              <a:t>ец</a:t>
            </a:r>
            <a:r>
              <a:rPr sz="1200" spc="-5" dirty="0">
                <a:latin typeface="Trebuchet MS"/>
                <a:cs typeface="Trebuchet MS"/>
              </a:rPr>
              <a:t>иал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10" dirty="0">
                <a:latin typeface="Trebuchet MS"/>
                <a:cs typeface="Trebuchet MS"/>
              </a:rPr>
              <a:t>з</a:t>
            </a:r>
            <a:r>
              <a:rPr sz="1200" dirty="0">
                <a:latin typeface="Trebuchet MS"/>
                <a:cs typeface="Trebuchet MS"/>
              </a:rPr>
              <a:t>иров</a:t>
            </a:r>
            <a:r>
              <a:rPr sz="1200" spc="-5" dirty="0">
                <a:latin typeface="Trebuchet MS"/>
                <a:cs typeface="Trebuchet MS"/>
              </a:rPr>
              <a:t>анн</a:t>
            </a:r>
            <a:r>
              <a:rPr sz="1200" dirty="0">
                <a:latin typeface="Trebuchet MS"/>
                <a:cs typeface="Trebuchet MS"/>
              </a:rPr>
              <a:t>о</a:t>
            </a:r>
            <a:r>
              <a:rPr sz="1200" spc="-5" dirty="0">
                <a:latin typeface="Trebuchet MS"/>
                <a:cs typeface="Trebuchet MS"/>
              </a:rPr>
              <a:t>г</a:t>
            </a:r>
            <a:r>
              <a:rPr sz="1200" dirty="0">
                <a:latin typeface="Trebuchet MS"/>
                <a:cs typeface="Trebuchet MS"/>
              </a:rPr>
              <a:t>о  </a:t>
            </a:r>
            <a:r>
              <a:rPr sz="1200" spc="-5" dirty="0">
                <a:latin typeface="Trebuchet MS"/>
                <a:cs typeface="Trebuchet MS"/>
              </a:rPr>
              <a:t>оборудования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для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поиска</a:t>
            </a:r>
            <a:r>
              <a:rPr sz="1200" spc="-5" dirty="0">
                <a:latin typeface="Trebuchet MS"/>
                <a:cs typeface="Trebuchet MS"/>
              </a:rPr>
              <a:t> пустот </a:t>
            </a:r>
            <a:r>
              <a:rPr sz="1200" dirty="0">
                <a:latin typeface="Trebuchet MS"/>
                <a:cs typeface="Trebuchet MS"/>
              </a:rPr>
              <a:t>и</a:t>
            </a:r>
            <a:r>
              <a:rPr sz="1200" spc="-5" dirty="0">
                <a:latin typeface="Trebuchet MS"/>
                <a:cs typeface="Trebuchet MS"/>
              </a:rPr>
              <a:t> оценки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структуры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материала.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8400" y="3595626"/>
            <a:ext cx="3505200" cy="31501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1419" y="384670"/>
            <a:ext cx="86050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70C0"/>
                </a:solidFill>
              </a:rPr>
              <a:t>Список</a:t>
            </a:r>
            <a:r>
              <a:rPr spc="-30" dirty="0">
                <a:solidFill>
                  <a:srgbClr val="0070C0"/>
                </a:solidFill>
              </a:rPr>
              <a:t> </a:t>
            </a:r>
            <a:r>
              <a:rPr spc="-5" dirty="0">
                <a:solidFill>
                  <a:srgbClr val="0070C0"/>
                </a:solidFill>
              </a:rPr>
              <a:t>объектов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91419" y="784238"/>
            <a:ext cx="7123161" cy="3936492"/>
            <a:chOff x="1263482" y="981774"/>
            <a:chExt cx="6324599" cy="341833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482" y="2647506"/>
              <a:ext cx="6324599" cy="1752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3482" y="981774"/>
              <a:ext cx="6324599" cy="166573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 rotWithShape="1">
          <a:blip r:embed="rId4" cstate="print"/>
          <a:srcRect l="-2418" r="-1"/>
          <a:stretch/>
        </p:blipFill>
        <p:spPr>
          <a:xfrm>
            <a:off x="1219200" y="4720730"/>
            <a:ext cx="7295379" cy="175260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1BF224C-A1FC-485A-B59E-3B52A77EE00A}"/>
              </a:ext>
            </a:extLst>
          </p:cNvPr>
          <p:cNvCxnSpPr/>
          <p:nvPr/>
        </p:nvCxnSpPr>
        <p:spPr>
          <a:xfrm>
            <a:off x="1391419" y="784238"/>
            <a:ext cx="0" cy="56890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1_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744</Words>
  <Application>Microsoft Office PowerPoint</Application>
  <PresentationFormat>Лист A4 (210x297 мм)</PresentationFormat>
  <Paragraphs>113</Paragraphs>
  <Slides>24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Trebuchet MS</vt:lpstr>
      <vt:lpstr>Gill Sans MT</vt:lpstr>
      <vt:lpstr>Wingdings</vt:lpstr>
      <vt:lpstr>Arial</vt:lpstr>
      <vt:lpstr>Times New Roman</vt:lpstr>
      <vt:lpstr>Calibri</vt:lpstr>
      <vt:lpstr>1_Галерея</vt:lpstr>
      <vt:lpstr>Галерея</vt:lpstr>
      <vt:lpstr>  Портфолио "ГорСтКонтроль"</vt:lpstr>
      <vt:lpstr>Презентация PowerPoint</vt:lpstr>
      <vt:lpstr>Наши Услуги</vt:lpstr>
      <vt:lpstr>Управление Строительными Проектами (УСП)</vt:lpstr>
      <vt:lpstr>Технический Надзор (ТН)</vt:lpstr>
      <vt:lpstr>Технический Аудит (ТА)</vt:lpstr>
      <vt:lpstr>Техническое обследование</vt:lpstr>
      <vt:lpstr>Строительная Испытательная Лаборатория</vt:lpstr>
      <vt:lpstr>Список объектов :</vt:lpstr>
      <vt:lpstr>Презентация PowerPoint</vt:lpstr>
      <vt:lpstr>Презентация PowerPoint</vt:lpstr>
      <vt:lpstr>Объект: Хостел на 150 мест ( реконструкция промышленного одноэтажного здания в двухэтажный Хостел)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Объект: Капитальный ремонт 3-х комнатной квартиры Яснево г.Москва</vt:lpstr>
      <vt:lpstr>Объект: Ремонт квартиры г.Лобня</vt:lpstr>
      <vt:lpstr> Объект: Сотовая вышка на 32метра ( изготовление, цинкование, монтаж)</vt:lpstr>
      <vt:lpstr>Объект: Капитальный ремонт мягкой кровли 4800м2</vt:lpstr>
      <vt:lpstr>Объект: Строительство солдатской столовой на 120 мест</vt:lpstr>
      <vt:lpstr>Лицензии и Сертификаты</vt:lpstr>
      <vt:lpstr>Наши Партнеры и Клиенты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Лизок</cp:lastModifiedBy>
  <cp:revision>16</cp:revision>
  <dcterms:created xsi:type="dcterms:W3CDTF">2021-02-06T09:45:07Z</dcterms:created>
  <dcterms:modified xsi:type="dcterms:W3CDTF">2021-02-24T15:59:53Z</dcterms:modified>
</cp:coreProperties>
</file>